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6" r:id="rId3"/>
    <p:sldMasterId id="2147483730" r:id="rId4"/>
    <p:sldMasterId id="2147483744" r:id="rId5"/>
    <p:sldMasterId id="2147483758" r:id="rId6"/>
    <p:sldMasterId id="2147483772" r:id="rId7"/>
    <p:sldMasterId id="2147483786" r:id="rId8"/>
    <p:sldMasterId id="2147483800" r:id="rId9"/>
    <p:sldMasterId id="2147483814" r:id="rId10"/>
    <p:sldMasterId id="2147483828" r:id="rId11"/>
    <p:sldMasterId id="2147483840" r:id="rId12"/>
    <p:sldMasterId id="2147483852" r:id="rId13"/>
  </p:sldMasterIdLst>
  <p:sldIdLst>
    <p:sldId id="256" r:id="rId14"/>
    <p:sldId id="336" r:id="rId15"/>
    <p:sldId id="337" r:id="rId16"/>
    <p:sldId id="407" r:id="rId17"/>
    <p:sldId id="349" r:id="rId18"/>
    <p:sldId id="359" r:id="rId19"/>
    <p:sldId id="358" r:id="rId20"/>
    <p:sldId id="357" r:id="rId21"/>
    <p:sldId id="356" r:id="rId22"/>
    <p:sldId id="355" r:id="rId23"/>
    <p:sldId id="354" r:id="rId24"/>
    <p:sldId id="353" r:id="rId25"/>
    <p:sldId id="352" r:id="rId26"/>
    <p:sldId id="351" r:id="rId27"/>
    <p:sldId id="408" r:id="rId28"/>
    <p:sldId id="348" r:id="rId29"/>
    <p:sldId id="338" r:id="rId30"/>
    <p:sldId id="409" r:id="rId31"/>
    <p:sldId id="360" r:id="rId32"/>
    <p:sldId id="410" r:id="rId33"/>
    <p:sldId id="361" r:id="rId34"/>
    <p:sldId id="339" r:id="rId35"/>
    <p:sldId id="365" r:id="rId36"/>
    <p:sldId id="411" r:id="rId37"/>
    <p:sldId id="364" r:id="rId38"/>
    <p:sldId id="366" r:id="rId39"/>
    <p:sldId id="412" r:id="rId40"/>
    <p:sldId id="369" r:id="rId41"/>
    <p:sldId id="362" r:id="rId42"/>
    <p:sldId id="413" r:id="rId43"/>
    <p:sldId id="363" r:id="rId44"/>
    <p:sldId id="367" r:id="rId45"/>
    <p:sldId id="414" r:id="rId46"/>
    <p:sldId id="368" r:id="rId47"/>
    <p:sldId id="415" r:id="rId48"/>
    <p:sldId id="340" r:id="rId49"/>
    <p:sldId id="416" r:id="rId50"/>
    <p:sldId id="371" r:id="rId51"/>
    <p:sldId id="417" r:id="rId52"/>
    <p:sldId id="372" r:id="rId53"/>
    <p:sldId id="341" r:id="rId54"/>
    <p:sldId id="373" r:id="rId55"/>
    <p:sldId id="418" r:id="rId56"/>
    <p:sldId id="375" r:id="rId57"/>
    <p:sldId id="342" r:id="rId58"/>
    <p:sldId id="419" r:id="rId59"/>
    <p:sldId id="376" r:id="rId60"/>
    <p:sldId id="377" r:id="rId61"/>
    <p:sldId id="378" r:id="rId62"/>
    <p:sldId id="379" r:id="rId63"/>
    <p:sldId id="380" r:id="rId64"/>
    <p:sldId id="382" r:id="rId65"/>
    <p:sldId id="420" r:id="rId66"/>
    <p:sldId id="421" r:id="rId67"/>
    <p:sldId id="422" r:id="rId68"/>
    <p:sldId id="423" r:id="rId69"/>
    <p:sldId id="381" r:id="rId70"/>
    <p:sldId id="343" r:id="rId71"/>
    <p:sldId id="345" r:id="rId72"/>
    <p:sldId id="424" r:id="rId73"/>
    <p:sldId id="346" r:id="rId74"/>
    <p:sldId id="347" r:id="rId75"/>
    <p:sldId id="344" r:id="rId76"/>
    <p:sldId id="425" r:id="rId77"/>
    <p:sldId id="385" r:id="rId78"/>
    <p:sldId id="427" r:id="rId79"/>
    <p:sldId id="398" r:id="rId80"/>
    <p:sldId id="400" r:id="rId81"/>
    <p:sldId id="429" r:id="rId82"/>
    <p:sldId id="402" r:id="rId83"/>
    <p:sldId id="404" r:id="rId84"/>
    <p:sldId id="431" r:id="rId85"/>
    <p:sldId id="406" r:id="rId86"/>
    <p:sldId id="390" r:id="rId87"/>
    <p:sldId id="433" r:id="rId88"/>
    <p:sldId id="392" r:id="rId89"/>
    <p:sldId id="394" r:id="rId90"/>
    <p:sldId id="435" r:id="rId91"/>
    <p:sldId id="39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2352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8640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881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47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8037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50150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3849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8045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521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1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5733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6556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602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4737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9001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225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7232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2393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5204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60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6092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9315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6963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404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69656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1122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8356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572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025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47555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1973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7245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49780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50422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69624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340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3216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370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2890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8398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015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458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2659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81363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59859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7946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082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32660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34178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23492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8907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52556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487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5462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5437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8935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3218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22029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203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4199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77220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4101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4527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37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113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04401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416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33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2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7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6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9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69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5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20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09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3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3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99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9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90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048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60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36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25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068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066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894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92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456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540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899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524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1951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9601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052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54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12/03/2013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0171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056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124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63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1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204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121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7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298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78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12/03/2013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702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4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0232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446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433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316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585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3427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792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84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12/03/2013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73586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76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143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181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003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185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4629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7940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35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10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480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166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942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386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3861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39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4587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390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1012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62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308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369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5493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327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738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7231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940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8933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2920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18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12/03/2013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1273027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1049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2038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solidFill>
                  <a:prstClr val="black">
                    <a:tint val="75000"/>
                  </a:prstClr>
                </a:solidFill>
              </a:rPr>
              <a:pPr/>
              <a:t>12/03/2013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1290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57360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84871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635027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7194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6792841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701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930431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5622835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nuts&amp;source=images&amp;cd=&amp;cad=rja&amp;docid=8AdqwOEj-lKAtM&amp;tbnid=eJ9R0tC3cOeIHM:&amp;ved=0CAUQjRw&amp;url=http://www.radiantyounutrition.com/nutrition/oh-nuts/&amp;ei=0ak3UfPNGKTC0QXm7YDYCQ&amp;bvm=bv.43287494,d.ZWU&amp;psig=AFQjCNEX1Sxi2s3yXHI-qilhvG3jWt5RxQ&amp;ust=136268876046453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8" Type="http://schemas.openxmlformats.org/officeDocument/2006/relationships/hyperlink" Target="http://en.wikipedia.org/wiki/File:Flag_of_Iceland.svg" TargetMode="External"/><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hyperlink" Target="http://en.wikipedia.org/wiki/File:Flag_of_Sweden.svg" TargetMode="External"/><Relationship Id="rId1" Type="http://schemas.openxmlformats.org/officeDocument/2006/relationships/slideLayout" Target="../slideLayouts/slideLayout36.xml"/><Relationship Id="rId6" Type="http://schemas.openxmlformats.org/officeDocument/2006/relationships/hyperlink" Target="http://en.wikipedia.org/wiki/File:Flag_of_Norway.svg" TargetMode="External"/><Relationship Id="rId5" Type="http://schemas.openxmlformats.org/officeDocument/2006/relationships/image" Target="../media/image60.png"/><Relationship Id="rId4" Type="http://schemas.openxmlformats.org/officeDocument/2006/relationships/hyperlink" Target="http://en.wikipedia.org/wiki/File:Flag_of_Denmark.svg" TargetMode="External"/><Relationship Id="rId9" Type="http://schemas.openxmlformats.org/officeDocument/2006/relationships/image" Target="../media/image6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en.wikipedia.org/wiki/File:Flag_of_Iceland.svg" TargetMode="External"/><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hyperlink" Target="http://en.wikipedia.org/wiki/File:Flag_of_Sweden.svg" TargetMode="External"/><Relationship Id="rId1" Type="http://schemas.openxmlformats.org/officeDocument/2006/relationships/slideLayout" Target="../slideLayouts/slideLayout49.xml"/><Relationship Id="rId6" Type="http://schemas.openxmlformats.org/officeDocument/2006/relationships/hyperlink" Target="http://en.wikipedia.org/wiki/File:Flag_of_Norway.svg" TargetMode="External"/><Relationship Id="rId5" Type="http://schemas.openxmlformats.org/officeDocument/2006/relationships/image" Target="../media/image60.png"/><Relationship Id="rId4" Type="http://schemas.openxmlformats.org/officeDocument/2006/relationships/hyperlink" Target="http://en.wikipedia.org/wiki/File:Flag_of_Denmark.svg" TargetMode="External"/><Relationship Id="rId9" Type="http://schemas.openxmlformats.org/officeDocument/2006/relationships/image" Target="../media/image6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lstStyle/>
          <a:p>
            <a:r>
              <a:rPr lang="en-GB" dirty="0" smtClean="0"/>
              <a:t>QUIZ FOR NUTS</a:t>
            </a:r>
            <a:endParaRPr lang="en-GB" dirty="0"/>
          </a:p>
        </p:txBody>
      </p:sp>
      <p:sp>
        <p:nvSpPr>
          <p:cNvPr id="3" name="Subtitle 2"/>
          <p:cNvSpPr>
            <a:spLocks noGrp="1"/>
          </p:cNvSpPr>
          <p:nvPr>
            <p:ph type="subTitle" idx="1"/>
          </p:nvPr>
        </p:nvSpPr>
        <p:spPr>
          <a:xfrm>
            <a:off x="1403648" y="692697"/>
            <a:ext cx="6840760" cy="936104"/>
          </a:xfrm>
        </p:spPr>
        <p:txBody>
          <a:bodyPr>
            <a:normAutofit/>
          </a:bodyPr>
          <a:lstStyle/>
          <a:p>
            <a:endParaRPr lang="en-GB" dirty="0" smtClean="0">
              <a:solidFill>
                <a:schemeClr val="tx1"/>
              </a:solidFill>
            </a:endParaRPr>
          </a:p>
          <a:p>
            <a:endParaRPr lang="en-GB" dirty="0">
              <a:solidFill>
                <a:schemeClr val="tx1"/>
              </a:solidFill>
            </a:endParaRPr>
          </a:p>
        </p:txBody>
      </p:sp>
      <p:sp>
        <p:nvSpPr>
          <p:cNvPr id="7" name="Subtitle 6"/>
          <p:cNvSpPr>
            <a:spLocks noGrp="1"/>
          </p:cNvSpPr>
          <p:nvPr>
            <p:ph type="subTitle" idx="1"/>
          </p:nvPr>
        </p:nvSpPr>
        <p:spPr/>
        <p:txBody>
          <a:bodyPr/>
          <a:lstStyle/>
          <a:p>
            <a:endParaRPr lang="en-GB"/>
          </a:p>
        </p:txBody>
      </p:sp>
      <p:sp>
        <p:nvSpPr>
          <p:cNvPr id="4" name="TextBox 3"/>
          <p:cNvSpPr txBox="1"/>
          <p:nvPr/>
        </p:nvSpPr>
        <p:spPr>
          <a:xfrm>
            <a:off x="2771800" y="1700808"/>
            <a:ext cx="4248472" cy="523220"/>
          </a:xfrm>
          <a:prstGeom prst="rect">
            <a:avLst/>
          </a:prstGeom>
          <a:noFill/>
        </p:spPr>
        <p:txBody>
          <a:bodyPr wrap="square" rtlCol="0">
            <a:spAutoFit/>
          </a:bodyPr>
          <a:lstStyle/>
          <a:p>
            <a:r>
              <a:rPr lang="en-GB" sz="2800" dirty="0" smtClean="0"/>
              <a:t>Thursday 21</a:t>
            </a:r>
            <a:r>
              <a:rPr lang="en-GB" sz="2800" baseline="30000" dirty="0" smtClean="0"/>
              <a:t>st</a:t>
            </a:r>
            <a:r>
              <a:rPr lang="en-GB" sz="2800" dirty="0" smtClean="0"/>
              <a:t> March 2013</a:t>
            </a:r>
            <a:endParaRPr lang="en-GB" sz="2800" dirty="0"/>
          </a:p>
        </p:txBody>
      </p:sp>
      <p:pic>
        <p:nvPicPr>
          <p:cNvPr id="1026" name="Picture 2" descr="http://www.radiantyounutrition.com/wp-content/uploads/2013/01/nu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951" y="2348880"/>
            <a:ext cx="3933825"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590877"/>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86" y="1916832"/>
            <a:ext cx="3654193" cy="277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16833"/>
            <a:ext cx="3540167" cy="274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851484"/>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92717"/>
            <a:ext cx="252412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1992717"/>
            <a:ext cx="3465693" cy="282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85046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844824"/>
            <a:ext cx="3780197" cy="283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16307"/>
            <a:ext cx="2664296" cy="286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9308537"/>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6" y="2060848"/>
            <a:ext cx="3793213" cy="269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75113"/>
            <a:ext cx="3168352" cy="268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29382"/>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3593649" cy="290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24843"/>
            <a:ext cx="3776764" cy="240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No cheating; the answers are on the next slide.</a:t>
            </a:r>
            <a:endParaRPr lang="en-GB" dirty="0"/>
          </a:p>
        </p:txBody>
      </p:sp>
    </p:spTree>
    <p:extLst>
      <p:ext uri="{BB962C8B-B14F-4D97-AF65-F5344CB8AC3E}">
        <p14:creationId xmlns:p14="http://schemas.microsoft.com/office/powerpoint/2010/main" val="3752743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10 </a:t>
            </a:r>
            <a:r>
              <a:rPr lang="en-GB" sz="3600" dirty="0" err="1" smtClean="0"/>
              <a:t>pts</a:t>
            </a:r>
            <a:r>
              <a:rPr lang="en-GB" sz="3600" dirty="0" smtClean="0"/>
              <a:t> per competitor + 10 </a:t>
            </a:r>
            <a:r>
              <a:rPr lang="en-GB" sz="3600" dirty="0" err="1" smtClean="0"/>
              <a:t>pts</a:t>
            </a:r>
            <a:r>
              <a:rPr lang="en-GB" sz="3600" dirty="0" smtClean="0"/>
              <a:t> per event</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078455"/>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730424"/>
                <a:gridCol w="1944216"/>
                <a:gridCol w="1440160"/>
                <a:gridCol w="720080"/>
                <a:gridCol w="1800200"/>
                <a:gridCol w="1594520"/>
              </a:tblGrid>
              <a:tr h="370840">
                <a:tc>
                  <a:txBody>
                    <a:bodyPr/>
                    <a:lstStyle/>
                    <a:p>
                      <a:pPr algn="ctr"/>
                      <a:r>
                        <a:rPr lang="en-GB" dirty="0" smtClean="0"/>
                        <a:t>1</a:t>
                      </a:r>
                      <a:endParaRPr lang="en-GB" dirty="0"/>
                    </a:p>
                  </a:txBody>
                  <a:tcPr/>
                </a:tc>
                <a:tc>
                  <a:txBody>
                    <a:bodyPr/>
                    <a:lstStyle/>
                    <a:p>
                      <a:pPr algn="ctr"/>
                      <a:r>
                        <a:rPr lang="en-GB" dirty="0" smtClean="0"/>
                        <a:t>Nicola Adams</a:t>
                      </a:r>
                      <a:endParaRPr lang="en-GB" dirty="0"/>
                    </a:p>
                  </a:txBody>
                  <a:tcPr/>
                </a:tc>
                <a:tc>
                  <a:txBody>
                    <a:bodyPr/>
                    <a:lstStyle/>
                    <a:p>
                      <a:pPr algn="ctr"/>
                      <a:r>
                        <a:rPr lang="en-GB" dirty="0" smtClean="0"/>
                        <a:t>Boxing</a:t>
                      </a:r>
                      <a:endParaRPr lang="en-GB" dirty="0"/>
                    </a:p>
                  </a:txBody>
                  <a:tcPr/>
                </a:tc>
                <a:tc>
                  <a:txBody>
                    <a:bodyPr/>
                    <a:lstStyle/>
                    <a:p>
                      <a:pPr algn="ctr"/>
                      <a:r>
                        <a:rPr lang="en-GB" dirty="0" smtClean="0"/>
                        <a:t>11</a:t>
                      </a:r>
                      <a:endParaRPr lang="en-GB" dirty="0"/>
                    </a:p>
                  </a:txBody>
                  <a:tcPr/>
                </a:tc>
                <a:tc>
                  <a:txBody>
                    <a:bodyPr/>
                    <a:lstStyle/>
                    <a:p>
                      <a:pPr algn="ctr"/>
                      <a:r>
                        <a:rPr lang="en-GB" dirty="0" smtClean="0"/>
                        <a:t>Ed </a:t>
                      </a:r>
                      <a:r>
                        <a:rPr lang="en-GB" dirty="0" err="1" smtClean="0"/>
                        <a:t>McKeever</a:t>
                      </a:r>
                      <a:endParaRPr lang="en-GB" dirty="0"/>
                    </a:p>
                  </a:txBody>
                  <a:tcPr/>
                </a:tc>
                <a:tc>
                  <a:txBody>
                    <a:bodyPr/>
                    <a:lstStyle/>
                    <a:p>
                      <a:pPr algn="ctr"/>
                      <a:r>
                        <a:rPr lang="en-GB" dirty="0" smtClean="0"/>
                        <a:t>Kayak</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Ben Ainslie</a:t>
                      </a:r>
                      <a:endParaRPr lang="en-GB" dirty="0"/>
                    </a:p>
                  </a:txBody>
                  <a:tcPr/>
                </a:tc>
                <a:tc>
                  <a:txBody>
                    <a:bodyPr/>
                    <a:lstStyle/>
                    <a:p>
                      <a:pPr algn="ctr"/>
                      <a:r>
                        <a:rPr lang="en-GB" dirty="0" smtClean="0"/>
                        <a:t>Sailing</a:t>
                      </a:r>
                      <a:endParaRPr lang="en-GB" dirty="0"/>
                    </a:p>
                  </a:txBody>
                  <a:tcPr/>
                </a:tc>
                <a:tc>
                  <a:txBody>
                    <a:bodyPr/>
                    <a:lstStyle/>
                    <a:p>
                      <a:pPr algn="ctr"/>
                      <a:r>
                        <a:rPr lang="en-GB" dirty="0" smtClean="0"/>
                        <a:t>12</a:t>
                      </a:r>
                      <a:endParaRPr lang="en-GB" dirty="0"/>
                    </a:p>
                  </a:txBody>
                  <a:tcPr/>
                </a:tc>
                <a:tc>
                  <a:txBody>
                    <a:bodyPr/>
                    <a:lstStyle/>
                    <a:p>
                      <a:pPr algn="ctr"/>
                      <a:r>
                        <a:rPr lang="en-GB" dirty="0" smtClean="0"/>
                        <a:t>Andy</a:t>
                      </a:r>
                      <a:r>
                        <a:rPr lang="en-GB" baseline="0" dirty="0" smtClean="0"/>
                        <a:t> Murray</a:t>
                      </a:r>
                      <a:endParaRPr lang="en-GB" dirty="0"/>
                    </a:p>
                  </a:txBody>
                  <a:tcPr/>
                </a:tc>
                <a:tc>
                  <a:txBody>
                    <a:bodyPr/>
                    <a:lstStyle/>
                    <a:p>
                      <a:pPr algn="ctr"/>
                      <a:r>
                        <a:rPr lang="en-GB" dirty="0" smtClean="0"/>
                        <a:t>Tennis</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Hannah </a:t>
                      </a:r>
                      <a:r>
                        <a:rPr lang="en-GB" smtClean="0"/>
                        <a:t>Cockroft</a:t>
                      </a:r>
                      <a:endParaRPr lang="en-GB" dirty="0"/>
                    </a:p>
                  </a:txBody>
                  <a:tcPr/>
                </a:tc>
                <a:tc>
                  <a:txBody>
                    <a:bodyPr/>
                    <a:lstStyle/>
                    <a:p>
                      <a:pPr algn="ctr"/>
                      <a:r>
                        <a:rPr lang="en-GB" dirty="0" smtClean="0"/>
                        <a:t>100/200</a:t>
                      </a:r>
                      <a:endParaRPr lang="en-GB" dirty="0"/>
                    </a:p>
                  </a:txBody>
                  <a:tcPr/>
                </a:tc>
                <a:tc>
                  <a:txBody>
                    <a:bodyPr/>
                    <a:lstStyle/>
                    <a:p>
                      <a:pPr algn="ctr"/>
                      <a:r>
                        <a:rPr lang="en-GB" dirty="0" smtClean="0"/>
                        <a:t>13</a:t>
                      </a:r>
                      <a:endParaRPr lang="en-GB" dirty="0"/>
                    </a:p>
                  </a:txBody>
                  <a:tcPr/>
                </a:tc>
                <a:tc>
                  <a:txBody>
                    <a:bodyPr/>
                    <a:lstStyle/>
                    <a:p>
                      <a:pPr algn="ctr"/>
                      <a:r>
                        <a:rPr lang="en-GB" dirty="0" smtClean="0"/>
                        <a:t>Jonnie Peacock</a:t>
                      </a:r>
                      <a:endParaRPr lang="en-GB" dirty="0"/>
                    </a:p>
                  </a:txBody>
                  <a:tcPr/>
                </a:tc>
                <a:tc>
                  <a:txBody>
                    <a:bodyPr/>
                    <a:lstStyle/>
                    <a:p>
                      <a:pPr algn="ctr"/>
                      <a:r>
                        <a:rPr lang="en-GB" dirty="0" smtClean="0"/>
                        <a:t>100m</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Charlotte </a:t>
                      </a:r>
                      <a:r>
                        <a:rPr lang="en-GB" dirty="0" err="1" smtClean="0"/>
                        <a:t>Dujardin</a:t>
                      </a:r>
                      <a:endParaRPr lang="en-GB" dirty="0"/>
                    </a:p>
                  </a:txBody>
                  <a:tcPr/>
                </a:tc>
                <a:tc>
                  <a:txBody>
                    <a:bodyPr/>
                    <a:lstStyle/>
                    <a:p>
                      <a:pPr algn="ctr"/>
                      <a:r>
                        <a:rPr lang="en-GB" dirty="0" smtClean="0"/>
                        <a:t>Dressage</a:t>
                      </a:r>
                      <a:endParaRPr lang="en-GB" dirty="0"/>
                    </a:p>
                  </a:txBody>
                  <a:tcPr/>
                </a:tc>
                <a:tc>
                  <a:txBody>
                    <a:bodyPr/>
                    <a:lstStyle/>
                    <a:p>
                      <a:pPr algn="ctr"/>
                      <a:r>
                        <a:rPr lang="en-GB" dirty="0" smtClean="0"/>
                        <a:t>14</a:t>
                      </a:r>
                      <a:endParaRPr lang="en-GB" dirty="0"/>
                    </a:p>
                  </a:txBody>
                  <a:tcPr/>
                </a:tc>
                <a:tc>
                  <a:txBody>
                    <a:bodyPr/>
                    <a:lstStyle/>
                    <a:p>
                      <a:pPr algn="ctr"/>
                      <a:r>
                        <a:rPr lang="en-GB" dirty="0" smtClean="0"/>
                        <a:t>Greg Rutherford</a:t>
                      </a:r>
                      <a:endParaRPr lang="en-GB" dirty="0"/>
                    </a:p>
                  </a:txBody>
                  <a:tcPr/>
                </a:tc>
                <a:tc>
                  <a:txBody>
                    <a:bodyPr/>
                    <a:lstStyle/>
                    <a:p>
                      <a:pPr algn="ctr"/>
                      <a:r>
                        <a:rPr lang="en-GB" dirty="0" smtClean="0"/>
                        <a:t>Long Jump</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Jessica Ennis</a:t>
                      </a:r>
                      <a:endParaRPr lang="en-GB" dirty="0"/>
                    </a:p>
                  </a:txBody>
                  <a:tcPr/>
                </a:tc>
                <a:tc>
                  <a:txBody>
                    <a:bodyPr/>
                    <a:lstStyle/>
                    <a:p>
                      <a:pPr algn="ctr"/>
                      <a:r>
                        <a:rPr lang="en-GB" dirty="0" smtClean="0"/>
                        <a:t>Heptathlon</a:t>
                      </a:r>
                      <a:endParaRPr lang="en-GB" dirty="0"/>
                    </a:p>
                  </a:txBody>
                  <a:tcPr/>
                </a:tc>
                <a:tc>
                  <a:txBody>
                    <a:bodyPr/>
                    <a:lstStyle/>
                    <a:p>
                      <a:pPr algn="ctr"/>
                      <a:r>
                        <a:rPr lang="en-GB" dirty="0" smtClean="0"/>
                        <a:t>15</a:t>
                      </a:r>
                      <a:endParaRPr lang="en-GB" dirty="0"/>
                    </a:p>
                  </a:txBody>
                  <a:tcPr/>
                </a:tc>
                <a:tc>
                  <a:txBody>
                    <a:bodyPr/>
                    <a:lstStyle/>
                    <a:p>
                      <a:pPr algn="ctr"/>
                      <a:r>
                        <a:rPr lang="en-GB" dirty="0" smtClean="0"/>
                        <a:t>Ellie Simmonds</a:t>
                      </a:r>
                      <a:endParaRPr lang="en-GB" dirty="0"/>
                    </a:p>
                  </a:txBody>
                  <a:tcPr/>
                </a:tc>
                <a:tc>
                  <a:txBody>
                    <a:bodyPr/>
                    <a:lstStyle/>
                    <a:p>
                      <a:pPr algn="ctr"/>
                      <a:r>
                        <a:rPr lang="en-GB" dirty="0" smtClean="0"/>
                        <a:t>Swimming</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Mo Farrah</a:t>
                      </a:r>
                      <a:endParaRPr lang="en-GB" dirty="0"/>
                    </a:p>
                  </a:txBody>
                  <a:tcPr/>
                </a:tc>
                <a:tc>
                  <a:txBody>
                    <a:bodyPr/>
                    <a:lstStyle/>
                    <a:p>
                      <a:pPr algn="ctr"/>
                      <a:r>
                        <a:rPr lang="en-GB" dirty="0" smtClean="0"/>
                        <a:t>5000/10000</a:t>
                      </a:r>
                      <a:endParaRPr lang="en-GB" dirty="0"/>
                    </a:p>
                  </a:txBody>
                  <a:tcPr/>
                </a:tc>
                <a:tc>
                  <a:txBody>
                    <a:bodyPr/>
                    <a:lstStyle/>
                    <a:p>
                      <a:pPr algn="ctr"/>
                      <a:r>
                        <a:rPr lang="en-GB" dirty="0" smtClean="0"/>
                        <a:t>16</a:t>
                      </a:r>
                      <a:endParaRPr lang="en-GB" dirty="0"/>
                    </a:p>
                  </a:txBody>
                  <a:tcPr/>
                </a:tc>
                <a:tc>
                  <a:txBody>
                    <a:bodyPr/>
                    <a:lstStyle/>
                    <a:p>
                      <a:pPr algn="ctr"/>
                      <a:r>
                        <a:rPr lang="en-GB" dirty="0" smtClean="0"/>
                        <a:t>Nick Skelton</a:t>
                      </a:r>
                      <a:endParaRPr lang="en-GB" dirty="0"/>
                    </a:p>
                  </a:txBody>
                  <a:tcPr/>
                </a:tc>
                <a:tc>
                  <a:txBody>
                    <a:bodyPr/>
                    <a:lstStyle/>
                    <a:p>
                      <a:pPr algn="ctr"/>
                      <a:r>
                        <a:rPr lang="en-GB" dirty="0" smtClean="0"/>
                        <a:t>Show Jumping</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Helen Glover</a:t>
                      </a:r>
                      <a:endParaRPr lang="en-GB" dirty="0"/>
                    </a:p>
                  </a:txBody>
                  <a:tcPr/>
                </a:tc>
                <a:tc>
                  <a:txBody>
                    <a:bodyPr/>
                    <a:lstStyle/>
                    <a:p>
                      <a:pPr algn="ctr"/>
                      <a:r>
                        <a:rPr lang="en-GB" dirty="0" smtClean="0"/>
                        <a:t>Rowing</a:t>
                      </a:r>
                      <a:endParaRPr lang="en-GB" dirty="0"/>
                    </a:p>
                  </a:txBody>
                  <a:tcPr/>
                </a:tc>
                <a:tc>
                  <a:txBody>
                    <a:bodyPr/>
                    <a:lstStyle/>
                    <a:p>
                      <a:pPr algn="ctr"/>
                      <a:r>
                        <a:rPr lang="en-GB" dirty="0" smtClean="0"/>
                        <a:t>17</a:t>
                      </a:r>
                      <a:endParaRPr lang="en-GB" dirty="0"/>
                    </a:p>
                  </a:txBody>
                  <a:tcPr/>
                </a:tc>
                <a:tc>
                  <a:txBody>
                    <a:bodyPr/>
                    <a:lstStyle/>
                    <a:p>
                      <a:pPr algn="ctr"/>
                      <a:r>
                        <a:rPr lang="en-GB" dirty="0" smtClean="0"/>
                        <a:t>Laura </a:t>
                      </a:r>
                      <a:r>
                        <a:rPr lang="en-GB" dirty="0" err="1" smtClean="0"/>
                        <a:t>Trott</a:t>
                      </a:r>
                      <a:endParaRPr lang="en-GB" dirty="0"/>
                    </a:p>
                  </a:txBody>
                  <a:tcPr/>
                </a:tc>
                <a:tc>
                  <a:txBody>
                    <a:bodyPr/>
                    <a:lstStyle/>
                    <a:p>
                      <a:pPr algn="ctr"/>
                      <a:r>
                        <a:rPr lang="en-GB" dirty="0" smtClean="0"/>
                        <a:t>Cycling</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Chris Hoy</a:t>
                      </a:r>
                      <a:endParaRPr lang="en-GB" dirty="0"/>
                    </a:p>
                  </a:txBody>
                  <a:tcPr/>
                </a:tc>
                <a:tc>
                  <a:txBody>
                    <a:bodyPr/>
                    <a:lstStyle/>
                    <a:p>
                      <a:pPr algn="ctr"/>
                      <a:r>
                        <a:rPr lang="en-GB" dirty="0" smtClean="0"/>
                        <a:t>Cycling</a:t>
                      </a:r>
                      <a:endParaRPr lang="en-GB" dirty="0"/>
                    </a:p>
                  </a:txBody>
                  <a:tcPr/>
                </a:tc>
                <a:tc>
                  <a:txBody>
                    <a:bodyPr/>
                    <a:lstStyle/>
                    <a:p>
                      <a:pPr algn="ctr"/>
                      <a:r>
                        <a:rPr lang="en-GB" dirty="0" smtClean="0"/>
                        <a:t>18</a:t>
                      </a:r>
                      <a:endParaRPr lang="en-GB" dirty="0"/>
                    </a:p>
                  </a:txBody>
                  <a:tcPr/>
                </a:tc>
                <a:tc>
                  <a:txBody>
                    <a:bodyPr/>
                    <a:lstStyle/>
                    <a:p>
                      <a:pPr algn="ctr"/>
                      <a:r>
                        <a:rPr lang="en-GB" dirty="0" smtClean="0"/>
                        <a:t>David Weir</a:t>
                      </a:r>
                      <a:endParaRPr lang="en-GB" dirty="0"/>
                    </a:p>
                  </a:txBody>
                  <a:tcPr/>
                </a:tc>
                <a:tc>
                  <a:txBody>
                    <a:bodyPr/>
                    <a:lstStyle/>
                    <a:p>
                      <a:pPr algn="ctr"/>
                      <a:r>
                        <a:rPr lang="en-GB" dirty="0" smtClean="0"/>
                        <a:t>Athletics</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Jade Jones</a:t>
                      </a:r>
                      <a:endParaRPr lang="en-GB" dirty="0"/>
                    </a:p>
                  </a:txBody>
                  <a:tcPr/>
                </a:tc>
                <a:tc>
                  <a:txBody>
                    <a:bodyPr/>
                    <a:lstStyle/>
                    <a:p>
                      <a:pPr algn="ctr"/>
                      <a:r>
                        <a:rPr lang="en-GB" dirty="0" smtClean="0"/>
                        <a:t>Taekwondo</a:t>
                      </a:r>
                      <a:endParaRPr lang="en-GB" dirty="0"/>
                    </a:p>
                  </a:txBody>
                  <a:tcPr/>
                </a:tc>
                <a:tc>
                  <a:txBody>
                    <a:bodyPr/>
                    <a:lstStyle/>
                    <a:p>
                      <a:pPr algn="ctr"/>
                      <a:r>
                        <a:rPr lang="en-GB" dirty="0" smtClean="0"/>
                        <a:t>19</a:t>
                      </a:r>
                      <a:endParaRPr lang="en-GB" dirty="0"/>
                    </a:p>
                  </a:txBody>
                  <a:tcPr/>
                </a:tc>
                <a:tc>
                  <a:txBody>
                    <a:bodyPr/>
                    <a:lstStyle/>
                    <a:p>
                      <a:pPr algn="ctr"/>
                      <a:r>
                        <a:rPr lang="en-GB" dirty="0" smtClean="0"/>
                        <a:t>Bradley Wiggins</a:t>
                      </a:r>
                      <a:endParaRPr lang="en-GB" dirty="0"/>
                    </a:p>
                  </a:txBody>
                  <a:tcPr/>
                </a:tc>
                <a:tc>
                  <a:txBody>
                    <a:bodyPr/>
                    <a:lstStyle/>
                    <a:p>
                      <a:pPr algn="ctr"/>
                      <a:r>
                        <a:rPr lang="en-GB" dirty="0" smtClean="0"/>
                        <a:t>Cycling</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Anthony Joshua</a:t>
                      </a:r>
                      <a:endParaRPr lang="en-GB" dirty="0"/>
                    </a:p>
                  </a:txBody>
                  <a:tcPr/>
                </a:tc>
                <a:tc>
                  <a:txBody>
                    <a:bodyPr/>
                    <a:lstStyle/>
                    <a:p>
                      <a:pPr algn="ctr"/>
                      <a:r>
                        <a:rPr lang="en-GB" dirty="0" smtClean="0"/>
                        <a:t>Boxing</a:t>
                      </a:r>
                      <a:endParaRPr lang="en-GB" dirty="0"/>
                    </a:p>
                  </a:txBody>
                  <a:tcPr/>
                </a:tc>
                <a:tc>
                  <a:txBody>
                    <a:bodyPr/>
                    <a:lstStyle/>
                    <a:p>
                      <a:pPr algn="ctr"/>
                      <a:r>
                        <a:rPr lang="en-GB" dirty="0" smtClean="0"/>
                        <a:t>20</a:t>
                      </a:r>
                      <a:endParaRPr lang="en-GB" dirty="0"/>
                    </a:p>
                  </a:txBody>
                  <a:tcPr/>
                </a:tc>
                <a:tc>
                  <a:txBody>
                    <a:bodyPr/>
                    <a:lstStyle/>
                    <a:p>
                      <a:pPr algn="ctr"/>
                      <a:r>
                        <a:rPr lang="en-GB" dirty="0" smtClean="0"/>
                        <a:t>Peter Wilson</a:t>
                      </a:r>
                      <a:endParaRPr lang="en-GB" dirty="0"/>
                    </a:p>
                  </a:txBody>
                  <a:tcPr/>
                </a:tc>
                <a:tc>
                  <a:txBody>
                    <a:bodyPr/>
                    <a:lstStyle/>
                    <a:p>
                      <a:pPr algn="ctr"/>
                      <a:r>
                        <a:rPr lang="en-GB" dirty="0" smtClean="0"/>
                        <a:t>Shooting</a:t>
                      </a:r>
                      <a:endParaRPr lang="en-GB" dirty="0"/>
                    </a:p>
                  </a:txBody>
                  <a:tcPr/>
                </a:tc>
              </a:tr>
            </a:tbl>
          </a:graphicData>
        </a:graphic>
      </p:graphicFrame>
    </p:spTree>
    <p:extLst>
      <p:ext uri="{BB962C8B-B14F-4D97-AF65-F5344CB8AC3E}">
        <p14:creationId xmlns:p14="http://schemas.microsoft.com/office/powerpoint/2010/main" val="115097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University Challenge</a:t>
            </a:r>
            <a:br>
              <a:rPr lang="en-GB" dirty="0" smtClean="0"/>
            </a:br>
            <a:r>
              <a:rPr lang="en-GB" dirty="0" smtClean="0"/>
              <a:t>1962-1987 &amp; 1994- present</a:t>
            </a:r>
            <a:endParaRPr lang="en-GB" dirty="0"/>
          </a:p>
        </p:txBody>
      </p:sp>
      <p:pic>
        <p:nvPicPr>
          <p:cNvPr id="4" name="Content Placeholder 3" descr="C:\Users\john\Desktop\UC.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264696" cy="4056484"/>
          </a:xfrm>
          <a:prstGeom prst="rect">
            <a:avLst/>
          </a:prstGeom>
          <a:noFill/>
          <a:ln>
            <a:noFill/>
          </a:ln>
        </p:spPr>
      </p:pic>
    </p:spTree>
    <p:extLst>
      <p:ext uri="{BB962C8B-B14F-4D97-AF65-F5344CB8AC3E}">
        <p14:creationId xmlns:p14="http://schemas.microsoft.com/office/powerpoint/2010/main" val="1703723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Challenge</a:t>
            </a:r>
            <a:endParaRPr lang="en-GB" dirty="0"/>
          </a:p>
        </p:txBody>
      </p:sp>
      <p:sp>
        <p:nvSpPr>
          <p:cNvPr id="3" name="Content Placeholder 2"/>
          <p:cNvSpPr>
            <a:spLocks noGrp="1"/>
          </p:cNvSpPr>
          <p:nvPr>
            <p:ph idx="1"/>
          </p:nvPr>
        </p:nvSpPr>
        <p:spPr/>
        <p:txBody>
          <a:bodyPr/>
          <a:lstStyle/>
          <a:p>
            <a:pPr marL="0" indent="0">
              <a:buNone/>
            </a:pPr>
            <a:r>
              <a:rPr lang="en-GB" dirty="0" smtClean="0"/>
              <a:t>In this round you can go for as many or as few of the answers as you choose, but you will get an overall score of zero on this round if you get just one incorrect answer.</a:t>
            </a:r>
            <a:endParaRPr lang="en-GB" dirty="0"/>
          </a:p>
        </p:txBody>
      </p:sp>
    </p:spTree>
    <p:extLst>
      <p:ext uri="{BB962C8B-B14F-4D97-AF65-F5344CB8AC3E}">
        <p14:creationId xmlns:p14="http://schemas.microsoft.com/office/powerpoint/2010/main" val="169628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GB" sz="2400" dirty="0" smtClean="0"/>
              <a:t>University Challenge</a:t>
            </a:r>
            <a:br>
              <a:rPr lang="en-GB" sz="2400" dirty="0" smtClean="0"/>
            </a:br>
            <a:r>
              <a:rPr lang="en-GB" sz="2400" dirty="0" smtClean="0"/>
              <a:t>Which of the chemicals shown </a:t>
            </a:r>
            <a:r>
              <a:rPr lang="en-GB" sz="2400" smtClean="0"/>
              <a:t>below have </a:t>
            </a:r>
            <a:r>
              <a:rPr lang="en-GB" sz="2400" dirty="0" smtClean="0"/>
              <a:t>a symbol of just one letter?</a:t>
            </a:r>
            <a:br>
              <a:rPr lang="en-GB" sz="2400" dirty="0" smtClean="0"/>
            </a:br>
            <a:r>
              <a:rPr lang="en-GB" sz="2400" dirty="0" smtClean="0"/>
              <a:t>30 </a:t>
            </a:r>
            <a:r>
              <a:rPr lang="en-GB" sz="2400" dirty="0" err="1" smtClean="0"/>
              <a:t>pts</a:t>
            </a:r>
            <a:r>
              <a:rPr lang="en-GB" sz="2400" dirty="0" smtClean="0"/>
              <a:t> per correct answer; ZERO on this round for any incorrect answer.</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107238"/>
              </p:ext>
            </p:extLst>
          </p:nvPr>
        </p:nvGraphicFramePr>
        <p:xfrm>
          <a:off x="457200" y="220503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t>ARGON</a:t>
                      </a:r>
                      <a:endParaRPr lang="en-GB" dirty="0"/>
                    </a:p>
                  </a:txBody>
                  <a:tcPr/>
                </a:tc>
                <a:tc>
                  <a:txBody>
                    <a:bodyPr/>
                    <a:lstStyle/>
                    <a:p>
                      <a:pPr algn="ctr"/>
                      <a:r>
                        <a:rPr lang="en-GB" dirty="0" smtClean="0"/>
                        <a:t>OXYGEN</a:t>
                      </a:r>
                      <a:endParaRPr lang="en-GB" dirty="0"/>
                    </a:p>
                  </a:txBody>
                  <a:tcPr/>
                </a:tc>
              </a:tr>
              <a:tr h="370840">
                <a:tc>
                  <a:txBody>
                    <a:bodyPr/>
                    <a:lstStyle/>
                    <a:p>
                      <a:pPr algn="ctr"/>
                      <a:r>
                        <a:rPr lang="en-GB" dirty="0" smtClean="0"/>
                        <a:t>BORON</a:t>
                      </a:r>
                      <a:endParaRPr lang="en-GB" dirty="0"/>
                    </a:p>
                  </a:txBody>
                  <a:tcPr/>
                </a:tc>
                <a:tc>
                  <a:txBody>
                    <a:bodyPr/>
                    <a:lstStyle/>
                    <a:p>
                      <a:pPr algn="ctr"/>
                      <a:r>
                        <a:rPr lang="en-GB" dirty="0" smtClean="0"/>
                        <a:t>PHOSPHORUS</a:t>
                      </a:r>
                      <a:endParaRPr lang="en-GB" dirty="0"/>
                    </a:p>
                  </a:txBody>
                  <a:tcPr/>
                </a:tc>
              </a:tr>
              <a:tr h="370840">
                <a:tc>
                  <a:txBody>
                    <a:bodyPr/>
                    <a:lstStyle/>
                    <a:p>
                      <a:pPr algn="ctr"/>
                      <a:r>
                        <a:rPr lang="en-GB" dirty="0" smtClean="0"/>
                        <a:t>BROMINE</a:t>
                      </a:r>
                      <a:endParaRPr lang="en-GB" dirty="0"/>
                    </a:p>
                  </a:txBody>
                  <a:tcPr/>
                </a:tc>
                <a:tc>
                  <a:txBody>
                    <a:bodyPr/>
                    <a:lstStyle/>
                    <a:p>
                      <a:pPr algn="ctr"/>
                      <a:r>
                        <a:rPr lang="en-GB" dirty="0" smtClean="0"/>
                        <a:t>POTASSIUM</a:t>
                      </a:r>
                      <a:endParaRPr lang="en-GB" dirty="0"/>
                    </a:p>
                  </a:txBody>
                  <a:tcPr/>
                </a:tc>
              </a:tr>
              <a:tr h="370840">
                <a:tc>
                  <a:txBody>
                    <a:bodyPr/>
                    <a:lstStyle/>
                    <a:p>
                      <a:pPr algn="ctr"/>
                      <a:r>
                        <a:rPr lang="en-GB" dirty="0" smtClean="0"/>
                        <a:t>CALCIUM</a:t>
                      </a:r>
                      <a:endParaRPr lang="en-GB" dirty="0"/>
                    </a:p>
                  </a:txBody>
                  <a:tcPr/>
                </a:tc>
                <a:tc>
                  <a:txBody>
                    <a:bodyPr/>
                    <a:lstStyle/>
                    <a:p>
                      <a:pPr algn="ctr"/>
                      <a:r>
                        <a:rPr lang="en-GB" dirty="0" smtClean="0"/>
                        <a:t>SODIUM</a:t>
                      </a:r>
                      <a:endParaRPr lang="en-GB" dirty="0"/>
                    </a:p>
                  </a:txBody>
                  <a:tcPr/>
                </a:tc>
              </a:tr>
              <a:tr h="370840">
                <a:tc>
                  <a:txBody>
                    <a:bodyPr/>
                    <a:lstStyle/>
                    <a:p>
                      <a:pPr algn="ctr"/>
                      <a:r>
                        <a:rPr lang="en-GB" dirty="0" smtClean="0"/>
                        <a:t>CARBON</a:t>
                      </a:r>
                      <a:endParaRPr lang="en-GB" dirty="0"/>
                    </a:p>
                  </a:txBody>
                  <a:tcPr/>
                </a:tc>
                <a:tc>
                  <a:txBody>
                    <a:bodyPr/>
                    <a:lstStyle/>
                    <a:p>
                      <a:pPr algn="ctr"/>
                      <a:r>
                        <a:rPr lang="en-GB" dirty="0" smtClean="0"/>
                        <a:t>SULPHUR</a:t>
                      </a:r>
                      <a:endParaRPr lang="en-GB" dirty="0"/>
                    </a:p>
                  </a:txBody>
                  <a:tcPr/>
                </a:tc>
              </a:tr>
              <a:tr h="370840">
                <a:tc>
                  <a:txBody>
                    <a:bodyPr/>
                    <a:lstStyle/>
                    <a:p>
                      <a:pPr algn="ctr"/>
                      <a:r>
                        <a:rPr lang="en-GB" dirty="0" smtClean="0"/>
                        <a:t>FLOURINE</a:t>
                      </a:r>
                      <a:endParaRPr lang="en-GB" dirty="0"/>
                    </a:p>
                  </a:txBody>
                  <a:tcPr/>
                </a:tc>
                <a:tc>
                  <a:txBody>
                    <a:bodyPr/>
                    <a:lstStyle/>
                    <a:p>
                      <a:pPr algn="ctr"/>
                      <a:r>
                        <a:rPr lang="en-GB" dirty="0" smtClean="0"/>
                        <a:t>TIN</a:t>
                      </a:r>
                      <a:endParaRPr lang="en-GB" dirty="0"/>
                    </a:p>
                  </a:txBody>
                  <a:tcPr/>
                </a:tc>
              </a:tr>
              <a:tr h="370840">
                <a:tc>
                  <a:txBody>
                    <a:bodyPr/>
                    <a:lstStyle/>
                    <a:p>
                      <a:pPr algn="ctr"/>
                      <a:r>
                        <a:rPr lang="en-GB" dirty="0" smtClean="0"/>
                        <a:t>HYDROGEN</a:t>
                      </a:r>
                      <a:endParaRPr lang="en-GB" dirty="0"/>
                    </a:p>
                  </a:txBody>
                  <a:tcPr/>
                </a:tc>
                <a:tc>
                  <a:txBody>
                    <a:bodyPr/>
                    <a:lstStyle/>
                    <a:p>
                      <a:pPr algn="ctr"/>
                      <a:r>
                        <a:rPr lang="en-GB" dirty="0" smtClean="0"/>
                        <a:t>TUNGSTEN</a:t>
                      </a:r>
                      <a:endParaRPr lang="en-GB" dirty="0"/>
                    </a:p>
                  </a:txBody>
                  <a:tcPr/>
                </a:tc>
              </a:tr>
              <a:tr h="370840">
                <a:tc>
                  <a:txBody>
                    <a:bodyPr/>
                    <a:lstStyle/>
                    <a:p>
                      <a:pPr algn="ctr"/>
                      <a:r>
                        <a:rPr lang="en-GB" dirty="0" smtClean="0"/>
                        <a:t>IODINE</a:t>
                      </a:r>
                      <a:endParaRPr lang="en-GB" dirty="0"/>
                    </a:p>
                  </a:txBody>
                  <a:tcPr/>
                </a:tc>
                <a:tc>
                  <a:txBody>
                    <a:bodyPr/>
                    <a:lstStyle/>
                    <a:p>
                      <a:pPr algn="ctr"/>
                      <a:r>
                        <a:rPr lang="en-GB" dirty="0" smtClean="0"/>
                        <a:t>URANIUM</a:t>
                      </a:r>
                      <a:endParaRPr lang="en-GB" dirty="0"/>
                    </a:p>
                  </a:txBody>
                  <a:tcPr/>
                </a:tc>
              </a:tr>
              <a:tr h="370840">
                <a:tc>
                  <a:txBody>
                    <a:bodyPr/>
                    <a:lstStyle/>
                    <a:p>
                      <a:pPr algn="ctr"/>
                      <a:r>
                        <a:rPr lang="en-GB" dirty="0" smtClean="0"/>
                        <a:t>IRON</a:t>
                      </a:r>
                      <a:endParaRPr lang="en-GB" dirty="0"/>
                    </a:p>
                  </a:txBody>
                  <a:tcPr/>
                </a:tc>
                <a:tc>
                  <a:txBody>
                    <a:bodyPr/>
                    <a:lstStyle/>
                    <a:p>
                      <a:pPr algn="ctr"/>
                      <a:r>
                        <a:rPr lang="en-GB" dirty="0" smtClean="0"/>
                        <a:t>VANADIUM</a:t>
                      </a:r>
                      <a:endParaRPr lang="en-GB" dirty="0"/>
                    </a:p>
                  </a:txBody>
                  <a:tcPr/>
                </a:tc>
              </a:tr>
              <a:tr h="370840">
                <a:tc>
                  <a:txBody>
                    <a:bodyPr/>
                    <a:lstStyle/>
                    <a:p>
                      <a:pPr algn="ctr"/>
                      <a:r>
                        <a:rPr lang="en-GB" dirty="0" smtClean="0"/>
                        <a:t>NITROGEN</a:t>
                      </a:r>
                      <a:endParaRPr lang="en-GB" dirty="0"/>
                    </a:p>
                  </a:txBody>
                  <a:tcPr/>
                </a:tc>
                <a:tc>
                  <a:txBody>
                    <a:bodyPr/>
                    <a:lstStyle/>
                    <a:p>
                      <a:pPr algn="ctr"/>
                      <a:r>
                        <a:rPr lang="en-GB" dirty="0" smtClean="0"/>
                        <a:t>YTTRIUM</a:t>
                      </a:r>
                      <a:endParaRPr lang="en-GB" dirty="0"/>
                    </a:p>
                  </a:txBody>
                  <a:tcPr/>
                </a:tc>
              </a:tr>
            </a:tbl>
          </a:graphicData>
        </a:graphic>
      </p:graphicFrame>
    </p:spTree>
    <p:extLst>
      <p:ext uri="{BB962C8B-B14F-4D97-AF65-F5344CB8AC3E}">
        <p14:creationId xmlns:p14="http://schemas.microsoft.com/office/powerpoint/2010/main" val="135689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Celebrating TV Quiz Shows </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A Question of Sport</a:t>
            </a:r>
          </a:p>
          <a:p>
            <a:pPr marL="0" indent="0" algn="ctr">
              <a:buNone/>
            </a:pPr>
            <a:r>
              <a:rPr lang="en-GB" dirty="0" smtClean="0"/>
              <a:t>University Challenge</a:t>
            </a:r>
          </a:p>
          <a:p>
            <a:pPr marL="0" indent="0" algn="ctr">
              <a:buNone/>
            </a:pPr>
            <a:r>
              <a:rPr lang="en-GB" dirty="0" smtClean="0"/>
              <a:t>Sale of the Century</a:t>
            </a:r>
          </a:p>
          <a:p>
            <a:pPr marL="0" indent="0" algn="ctr">
              <a:buNone/>
            </a:pPr>
            <a:r>
              <a:rPr lang="en-GB" dirty="0" err="1" smtClean="0"/>
              <a:t>Bullseye</a:t>
            </a:r>
            <a:endParaRPr lang="en-GB" dirty="0" smtClean="0"/>
          </a:p>
          <a:p>
            <a:pPr marL="0" indent="0" algn="ctr">
              <a:buNone/>
            </a:pPr>
            <a:r>
              <a:rPr lang="en-GB" dirty="0" err="1" smtClean="0"/>
              <a:t>Quizball</a:t>
            </a:r>
            <a:endParaRPr lang="en-GB" dirty="0" smtClean="0"/>
          </a:p>
          <a:p>
            <a:pPr marL="0" indent="0" algn="ctr">
              <a:buNone/>
            </a:pPr>
            <a:r>
              <a:rPr lang="en-GB" dirty="0" smtClean="0"/>
              <a:t>Generation Game</a:t>
            </a:r>
          </a:p>
          <a:p>
            <a:pPr marL="0" indent="0" algn="ctr">
              <a:buNone/>
            </a:pPr>
            <a:r>
              <a:rPr lang="en-GB" dirty="0" smtClean="0"/>
              <a:t>Pointless</a:t>
            </a:r>
          </a:p>
          <a:p>
            <a:pPr marL="0" indent="0" algn="ctr">
              <a:buNone/>
            </a:pPr>
            <a:r>
              <a:rPr lang="en-GB" dirty="0" smtClean="0"/>
              <a:t>Winner Takes All</a:t>
            </a:r>
          </a:p>
          <a:p>
            <a:pPr marL="0" indent="0">
              <a:buNone/>
            </a:pPr>
            <a:endParaRPr lang="en-GB" dirty="0"/>
          </a:p>
        </p:txBody>
      </p:sp>
    </p:spTree>
    <p:extLst>
      <p:ext uri="{BB962C8B-B14F-4D97-AF65-F5344CB8AC3E}">
        <p14:creationId xmlns:p14="http://schemas.microsoft.com/office/powerpoint/2010/main" val="2304677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Chemicals</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tick 12 of these and that you will not tick any of the incorrect answers.</a:t>
            </a:r>
          </a:p>
          <a:p>
            <a:pPr marL="0" indent="0">
              <a:buNone/>
            </a:pPr>
            <a:r>
              <a:rPr lang="en-GB" dirty="0" smtClean="0"/>
              <a:t>Therefore I predict you will score 360 </a:t>
            </a:r>
            <a:r>
              <a:rPr lang="en-GB" dirty="0" err="1" smtClean="0"/>
              <a:t>pts</a:t>
            </a:r>
            <a:r>
              <a:rPr lang="en-GB" dirty="0" smtClean="0"/>
              <a:t> and have a total so far of 670 pts. </a:t>
            </a:r>
            <a:endParaRPr lang="en-GB" dirty="0"/>
          </a:p>
        </p:txBody>
      </p:sp>
    </p:spTree>
    <p:extLst>
      <p:ext uri="{BB962C8B-B14F-4D97-AF65-F5344CB8AC3E}">
        <p14:creationId xmlns:p14="http://schemas.microsoft.com/office/powerpoint/2010/main" val="1874494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30 </a:t>
            </a:r>
            <a:r>
              <a:rPr lang="en-GB" sz="2800" dirty="0" err="1" smtClean="0"/>
              <a:t>pts</a:t>
            </a:r>
            <a:r>
              <a:rPr lang="en-GB" sz="2800" dirty="0" smtClean="0"/>
              <a:t> for each correct answer</a:t>
            </a:r>
            <a:br>
              <a:rPr lang="en-GB" sz="2800" dirty="0" smtClean="0"/>
            </a:br>
            <a:r>
              <a:rPr lang="en-GB" sz="2800" dirty="0" smtClean="0"/>
              <a:t>ZERO on the whole round for just 1 incorrect answer</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815035"/>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dirty="0" smtClean="0"/>
                        <a:t>ARGON</a:t>
                      </a:r>
                      <a:endParaRPr lang="en-GB" dirty="0"/>
                    </a:p>
                  </a:txBody>
                  <a:tcPr/>
                </a:tc>
                <a:tc>
                  <a:txBody>
                    <a:bodyPr/>
                    <a:lstStyle/>
                    <a:p>
                      <a:pPr algn="ctr"/>
                      <a:r>
                        <a:rPr lang="en-GB" dirty="0" err="1" smtClean="0">
                          <a:solidFill>
                            <a:srgbClr val="FF0000"/>
                          </a:solidFill>
                        </a:rPr>
                        <a:t>Ar</a:t>
                      </a:r>
                      <a:endParaRPr lang="en-GB" dirty="0">
                        <a:solidFill>
                          <a:srgbClr val="FF0000"/>
                        </a:solidFill>
                      </a:endParaRPr>
                    </a:p>
                  </a:txBody>
                  <a:tcPr/>
                </a:tc>
                <a:tc>
                  <a:txBody>
                    <a:bodyPr/>
                    <a:lstStyle/>
                    <a:p>
                      <a:pPr algn="ctr"/>
                      <a:r>
                        <a:rPr lang="en-GB" dirty="0" smtClean="0"/>
                        <a:t>OXYGEN</a:t>
                      </a:r>
                      <a:endParaRPr lang="en-GB" dirty="0"/>
                    </a:p>
                  </a:txBody>
                  <a:tcPr/>
                </a:tc>
                <a:tc>
                  <a:txBody>
                    <a:bodyPr/>
                    <a:lstStyle/>
                    <a:p>
                      <a:pPr algn="ctr"/>
                      <a:r>
                        <a:rPr lang="en-GB" dirty="0" smtClean="0"/>
                        <a:t>O</a:t>
                      </a:r>
                      <a:endParaRPr lang="en-GB" dirty="0"/>
                    </a:p>
                  </a:txBody>
                  <a:tcPr/>
                </a:tc>
              </a:tr>
              <a:tr h="370840">
                <a:tc>
                  <a:txBody>
                    <a:bodyPr/>
                    <a:lstStyle/>
                    <a:p>
                      <a:pPr algn="ctr"/>
                      <a:r>
                        <a:rPr lang="en-GB" dirty="0" smtClean="0"/>
                        <a:t>BORON</a:t>
                      </a:r>
                      <a:endParaRPr lang="en-GB" dirty="0"/>
                    </a:p>
                  </a:txBody>
                  <a:tcPr/>
                </a:tc>
                <a:tc>
                  <a:txBody>
                    <a:bodyPr/>
                    <a:lstStyle/>
                    <a:p>
                      <a:pPr algn="ctr"/>
                      <a:r>
                        <a:rPr lang="en-GB" dirty="0" smtClean="0"/>
                        <a:t>B</a:t>
                      </a:r>
                      <a:endParaRPr lang="en-GB" dirty="0"/>
                    </a:p>
                  </a:txBody>
                  <a:tcPr/>
                </a:tc>
                <a:tc>
                  <a:txBody>
                    <a:bodyPr/>
                    <a:lstStyle/>
                    <a:p>
                      <a:pPr algn="ctr"/>
                      <a:r>
                        <a:rPr lang="en-GB" dirty="0" smtClean="0"/>
                        <a:t>PHOSPHORUS</a:t>
                      </a:r>
                      <a:endParaRPr lang="en-GB" dirty="0"/>
                    </a:p>
                  </a:txBody>
                  <a:tcPr/>
                </a:tc>
                <a:tc>
                  <a:txBody>
                    <a:bodyPr/>
                    <a:lstStyle/>
                    <a:p>
                      <a:pPr algn="ctr"/>
                      <a:r>
                        <a:rPr lang="en-GB" dirty="0" smtClean="0"/>
                        <a:t>P</a:t>
                      </a:r>
                      <a:endParaRPr lang="en-GB" dirty="0"/>
                    </a:p>
                  </a:txBody>
                  <a:tcPr/>
                </a:tc>
              </a:tr>
              <a:tr h="370840">
                <a:tc>
                  <a:txBody>
                    <a:bodyPr/>
                    <a:lstStyle/>
                    <a:p>
                      <a:pPr algn="ctr"/>
                      <a:r>
                        <a:rPr lang="en-GB" dirty="0" smtClean="0"/>
                        <a:t>BROMINE</a:t>
                      </a:r>
                      <a:endParaRPr lang="en-GB" dirty="0"/>
                    </a:p>
                  </a:txBody>
                  <a:tcPr/>
                </a:tc>
                <a:tc>
                  <a:txBody>
                    <a:bodyPr/>
                    <a:lstStyle/>
                    <a:p>
                      <a:pPr algn="ctr"/>
                      <a:r>
                        <a:rPr lang="en-GB" dirty="0" smtClean="0">
                          <a:solidFill>
                            <a:srgbClr val="FF0000"/>
                          </a:solidFill>
                        </a:rPr>
                        <a:t>Br</a:t>
                      </a:r>
                      <a:endParaRPr lang="en-GB" dirty="0">
                        <a:solidFill>
                          <a:srgbClr val="FF0000"/>
                        </a:solidFill>
                      </a:endParaRPr>
                    </a:p>
                  </a:txBody>
                  <a:tcPr/>
                </a:tc>
                <a:tc>
                  <a:txBody>
                    <a:bodyPr/>
                    <a:lstStyle/>
                    <a:p>
                      <a:pPr algn="ctr"/>
                      <a:r>
                        <a:rPr lang="en-GB" dirty="0" smtClean="0"/>
                        <a:t>POTASSIUM</a:t>
                      </a:r>
                      <a:endParaRPr lang="en-GB" dirty="0"/>
                    </a:p>
                  </a:txBody>
                  <a:tcPr/>
                </a:tc>
                <a:tc>
                  <a:txBody>
                    <a:bodyPr/>
                    <a:lstStyle/>
                    <a:p>
                      <a:pPr algn="ctr"/>
                      <a:r>
                        <a:rPr lang="en-GB" dirty="0" smtClean="0"/>
                        <a:t>K</a:t>
                      </a:r>
                      <a:endParaRPr lang="en-GB" dirty="0"/>
                    </a:p>
                  </a:txBody>
                  <a:tcPr/>
                </a:tc>
              </a:tr>
              <a:tr h="370840">
                <a:tc>
                  <a:txBody>
                    <a:bodyPr/>
                    <a:lstStyle/>
                    <a:p>
                      <a:pPr algn="ctr"/>
                      <a:r>
                        <a:rPr lang="en-GB" dirty="0" smtClean="0"/>
                        <a:t>CALCIUM</a:t>
                      </a:r>
                      <a:endParaRPr lang="en-GB" dirty="0"/>
                    </a:p>
                  </a:txBody>
                  <a:tcPr/>
                </a:tc>
                <a:tc>
                  <a:txBody>
                    <a:bodyPr/>
                    <a:lstStyle/>
                    <a:p>
                      <a:pPr algn="ctr"/>
                      <a:r>
                        <a:rPr lang="en-GB" dirty="0" err="1" smtClean="0">
                          <a:solidFill>
                            <a:srgbClr val="FF0000"/>
                          </a:solidFill>
                        </a:rPr>
                        <a:t>Ca</a:t>
                      </a:r>
                      <a:endParaRPr lang="en-GB" dirty="0">
                        <a:solidFill>
                          <a:srgbClr val="FF0000"/>
                        </a:solidFill>
                      </a:endParaRPr>
                    </a:p>
                  </a:txBody>
                  <a:tcPr/>
                </a:tc>
                <a:tc>
                  <a:txBody>
                    <a:bodyPr/>
                    <a:lstStyle/>
                    <a:p>
                      <a:pPr algn="ctr"/>
                      <a:r>
                        <a:rPr lang="en-GB" dirty="0" smtClean="0"/>
                        <a:t>SODIUM</a:t>
                      </a:r>
                      <a:endParaRPr lang="en-GB" dirty="0"/>
                    </a:p>
                  </a:txBody>
                  <a:tcPr/>
                </a:tc>
                <a:tc>
                  <a:txBody>
                    <a:bodyPr/>
                    <a:lstStyle/>
                    <a:p>
                      <a:pPr algn="ctr"/>
                      <a:r>
                        <a:rPr lang="en-GB" dirty="0" smtClean="0">
                          <a:solidFill>
                            <a:srgbClr val="FF0000"/>
                          </a:solidFill>
                        </a:rPr>
                        <a:t>Na</a:t>
                      </a:r>
                      <a:endParaRPr lang="en-GB" dirty="0">
                        <a:solidFill>
                          <a:srgbClr val="FF0000"/>
                        </a:solidFill>
                      </a:endParaRPr>
                    </a:p>
                  </a:txBody>
                  <a:tcPr/>
                </a:tc>
              </a:tr>
              <a:tr h="370840">
                <a:tc>
                  <a:txBody>
                    <a:bodyPr/>
                    <a:lstStyle/>
                    <a:p>
                      <a:pPr algn="ctr"/>
                      <a:r>
                        <a:rPr lang="en-GB" dirty="0" smtClean="0"/>
                        <a:t>CARBON</a:t>
                      </a:r>
                      <a:endParaRPr lang="en-GB" dirty="0"/>
                    </a:p>
                  </a:txBody>
                  <a:tcPr/>
                </a:tc>
                <a:tc>
                  <a:txBody>
                    <a:bodyPr/>
                    <a:lstStyle/>
                    <a:p>
                      <a:pPr algn="ctr"/>
                      <a:r>
                        <a:rPr lang="en-GB" dirty="0" smtClean="0"/>
                        <a:t>C</a:t>
                      </a:r>
                      <a:endParaRPr lang="en-GB" dirty="0"/>
                    </a:p>
                  </a:txBody>
                  <a:tcPr/>
                </a:tc>
                <a:tc>
                  <a:txBody>
                    <a:bodyPr/>
                    <a:lstStyle/>
                    <a:p>
                      <a:pPr algn="ctr"/>
                      <a:r>
                        <a:rPr lang="en-GB" dirty="0" smtClean="0"/>
                        <a:t>SULPHUR</a:t>
                      </a:r>
                      <a:endParaRPr lang="en-GB" dirty="0"/>
                    </a:p>
                  </a:txBody>
                  <a:tcPr/>
                </a:tc>
                <a:tc>
                  <a:txBody>
                    <a:bodyPr/>
                    <a:lstStyle/>
                    <a:p>
                      <a:pPr algn="ctr"/>
                      <a:r>
                        <a:rPr lang="en-GB" dirty="0" smtClean="0"/>
                        <a:t>S</a:t>
                      </a:r>
                      <a:endParaRPr lang="en-GB" dirty="0"/>
                    </a:p>
                  </a:txBody>
                  <a:tcPr/>
                </a:tc>
              </a:tr>
              <a:tr h="370840">
                <a:tc>
                  <a:txBody>
                    <a:bodyPr/>
                    <a:lstStyle/>
                    <a:p>
                      <a:pPr algn="ctr"/>
                      <a:r>
                        <a:rPr lang="en-GB" dirty="0" smtClean="0"/>
                        <a:t>FLOURINE</a:t>
                      </a:r>
                      <a:endParaRPr lang="en-GB" dirty="0"/>
                    </a:p>
                  </a:txBody>
                  <a:tcPr/>
                </a:tc>
                <a:tc>
                  <a:txBody>
                    <a:bodyPr/>
                    <a:lstStyle/>
                    <a:p>
                      <a:pPr algn="ctr"/>
                      <a:r>
                        <a:rPr lang="en-GB" dirty="0" smtClean="0"/>
                        <a:t>F</a:t>
                      </a:r>
                      <a:endParaRPr lang="en-GB" dirty="0"/>
                    </a:p>
                  </a:txBody>
                  <a:tcPr/>
                </a:tc>
                <a:tc>
                  <a:txBody>
                    <a:bodyPr/>
                    <a:lstStyle/>
                    <a:p>
                      <a:pPr algn="ctr"/>
                      <a:r>
                        <a:rPr lang="en-GB" dirty="0" smtClean="0"/>
                        <a:t>TIN</a:t>
                      </a:r>
                      <a:endParaRPr lang="en-GB" dirty="0"/>
                    </a:p>
                  </a:txBody>
                  <a:tcPr/>
                </a:tc>
                <a:tc>
                  <a:txBody>
                    <a:bodyPr/>
                    <a:lstStyle/>
                    <a:p>
                      <a:pPr algn="ctr"/>
                      <a:r>
                        <a:rPr lang="en-GB" dirty="0" err="1" smtClean="0">
                          <a:solidFill>
                            <a:srgbClr val="FF0000"/>
                          </a:solidFill>
                        </a:rPr>
                        <a:t>Sn</a:t>
                      </a:r>
                      <a:endParaRPr lang="en-GB" dirty="0">
                        <a:solidFill>
                          <a:srgbClr val="FF0000"/>
                        </a:solidFill>
                      </a:endParaRPr>
                    </a:p>
                  </a:txBody>
                  <a:tcPr/>
                </a:tc>
              </a:tr>
              <a:tr h="370840">
                <a:tc>
                  <a:txBody>
                    <a:bodyPr/>
                    <a:lstStyle/>
                    <a:p>
                      <a:pPr algn="ctr"/>
                      <a:r>
                        <a:rPr lang="en-GB" dirty="0" smtClean="0"/>
                        <a:t>HYDROGEN</a:t>
                      </a:r>
                      <a:endParaRPr lang="en-GB" dirty="0"/>
                    </a:p>
                  </a:txBody>
                  <a:tcPr/>
                </a:tc>
                <a:tc>
                  <a:txBody>
                    <a:bodyPr/>
                    <a:lstStyle/>
                    <a:p>
                      <a:pPr algn="ctr"/>
                      <a:r>
                        <a:rPr lang="en-GB" dirty="0" smtClean="0"/>
                        <a:t>H</a:t>
                      </a:r>
                      <a:endParaRPr lang="en-GB" dirty="0"/>
                    </a:p>
                  </a:txBody>
                  <a:tcPr/>
                </a:tc>
                <a:tc>
                  <a:txBody>
                    <a:bodyPr/>
                    <a:lstStyle/>
                    <a:p>
                      <a:pPr algn="ctr"/>
                      <a:r>
                        <a:rPr lang="en-GB" dirty="0" smtClean="0"/>
                        <a:t>TUNGSTEN</a:t>
                      </a:r>
                      <a:endParaRPr lang="en-GB" dirty="0"/>
                    </a:p>
                  </a:txBody>
                  <a:tcPr/>
                </a:tc>
                <a:tc>
                  <a:txBody>
                    <a:bodyPr/>
                    <a:lstStyle/>
                    <a:p>
                      <a:pPr algn="ctr"/>
                      <a:r>
                        <a:rPr lang="en-GB" dirty="0" smtClean="0"/>
                        <a:t>W</a:t>
                      </a:r>
                      <a:endParaRPr lang="en-GB" dirty="0"/>
                    </a:p>
                  </a:txBody>
                  <a:tcPr/>
                </a:tc>
              </a:tr>
              <a:tr h="370840">
                <a:tc>
                  <a:txBody>
                    <a:bodyPr/>
                    <a:lstStyle/>
                    <a:p>
                      <a:pPr algn="ctr"/>
                      <a:r>
                        <a:rPr lang="en-GB" dirty="0" smtClean="0"/>
                        <a:t>IODINE</a:t>
                      </a:r>
                      <a:endParaRPr lang="en-GB" dirty="0"/>
                    </a:p>
                  </a:txBody>
                  <a:tcPr/>
                </a:tc>
                <a:tc>
                  <a:txBody>
                    <a:bodyPr/>
                    <a:lstStyle/>
                    <a:p>
                      <a:pPr algn="ctr"/>
                      <a:r>
                        <a:rPr lang="en-GB" dirty="0" smtClean="0"/>
                        <a:t>I</a:t>
                      </a:r>
                      <a:endParaRPr lang="en-GB" dirty="0"/>
                    </a:p>
                  </a:txBody>
                  <a:tcPr/>
                </a:tc>
                <a:tc>
                  <a:txBody>
                    <a:bodyPr/>
                    <a:lstStyle/>
                    <a:p>
                      <a:pPr algn="ctr"/>
                      <a:r>
                        <a:rPr lang="en-GB" dirty="0" smtClean="0"/>
                        <a:t>URANIUM</a:t>
                      </a:r>
                      <a:endParaRPr lang="en-GB" dirty="0"/>
                    </a:p>
                  </a:txBody>
                  <a:tcPr/>
                </a:tc>
                <a:tc>
                  <a:txBody>
                    <a:bodyPr/>
                    <a:lstStyle/>
                    <a:p>
                      <a:pPr algn="ctr"/>
                      <a:r>
                        <a:rPr lang="en-GB" dirty="0" smtClean="0"/>
                        <a:t>U</a:t>
                      </a:r>
                      <a:endParaRPr lang="en-GB" dirty="0"/>
                    </a:p>
                  </a:txBody>
                  <a:tcPr/>
                </a:tc>
              </a:tr>
              <a:tr h="370840">
                <a:tc>
                  <a:txBody>
                    <a:bodyPr/>
                    <a:lstStyle/>
                    <a:p>
                      <a:pPr algn="ctr"/>
                      <a:r>
                        <a:rPr lang="en-GB" dirty="0" smtClean="0"/>
                        <a:t>IRON</a:t>
                      </a:r>
                      <a:endParaRPr lang="en-GB" dirty="0"/>
                    </a:p>
                  </a:txBody>
                  <a:tcPr/>
                </a:tc>
                <a:tc>
                  <a:txBody>
                    <a:bodyPr/>
                    <a:lstStyle/>
                    <a:p>
                      <a:pPr algn="ctr"/>
                      <a:r>
                        <a:rPr lang="en-GB" dirty="0" smtClean="0">
                          <a:solidFill>
                            <a:srgbClr val="FF0000"/>
                          </a:solidFill>
                        </a:rPr>
                        <a:t>Fe</a:t>
                      </a:r>
                      <a:endParaRPr lang="en-GB" dirty="0">
                        <a:solidFill>
                          <a:srgbClr val="FF0000"/>
                        </a:solidFill>
                      </a:endParaRPr>
                    </a:p>
                  </a:txBody>
                  <a:tcPr/>
                </a:tc>
                <a:tc>
                  <a:txBody>
                    <a:bodyPr/>
                    <a:lstStyle/>
                    <a:p>
                      <a:pPr algn="ctr"/>
                      <a:r>
                        <a:rPr lang="en-GB" dirty="0" smtClean="0"/>
                        <a:t>VANADIUM</a:t>
                      </a:r>
                      <a:endParaRPr lang="en-GB" dirty="0"/>
                    </a:p>
                  </a:txBody>
                  <a:tcPr/>
                </a:tc>
                <a:tc>
                  <a:txBody>
                    <a:bodyPr/>
                    <a:lstStyle/>
                    <a:p>
                      <a:pPr algn="ctr"/>
                      <a:r>
                        <a:rPr lang="en-GB" dirty="0" smtClean="0"/>
                        <a:t>V</a:t>
                      </a:r>
                      <a:endParaRPr lang="en-GB" dirty="0"/>
                    </a:p>
                  </a:txBody>
                  <a:tcPr/>
                </a:tc>
              </a:tr>
              <a:tr h="370840">
                <a:tc>
                  <a:txBody>
                    <a:bodyPr/>
                    <a:lstStyle/>
                    <a:p>
                      <a:pPr algn="ctr"/>
                      <a:r>
                        <a:rPr lang="en-GB" dirty="0" smtClean="0"/>
                        <a:t>NITROGEN</a:t>
                      </a:r>
                      <a:endParaRPr lang="en-GB" dirty="0"/>
                    </a:p>
                  </a:txBody>
                  <a:tcPr/>
                </a:tc>
                <a:tc>
                  <a:txBody>
                    <a:bodyPr/>
                    <a:lstStyle/>
                    <a:p>
                      <a:pPr algn="ctr"/>
                      <a:r>
                        <a:rPr lang="en-GB" dirty="0" smtClean="0"/>
                        <a:t>N</a:t>
                      </a:r>
                      <a:endParaRPr lang="en-GB" dirty="0"/>
                    </a:p>
                  </a:txBody>
                  <a:tcPr/>
                </a:tc>
                <a:tc>
                  <a:txBody>
                    <a:bodyPr/>
                    <a:lstStyle/>
                    <a:p>
                      <a:pPr algn="ctr"/>
                      <a:r>
                        <a:rPr lang="en-GB" dirty="0" smtClean="0"/>
                        <a:t>YTTRIUM</a:t>
                      </a:r>
                      <a:endParaRPr lang="en-GB" dirty="0"/>
                    </a:p>
                  </a:txBody>
                  <a:tcPr/>
                </a:tc>
                <a:tc>
                  <a:txBody>
                    <a:bodyPr/>
                    <a:lstStyle/>
                    <a:p>
                      <a:pPr algn="ctr"/>
                      <a:r>
                        <a:rPr lang="en-GB" dirty="0" smtClean="0"/>
                        <a:t>Y</a:t>
                      </a:r>
                      <a:endParaRPr lang="en-GB" dirty="0"/>
                    </a:p>
                  </a:txBody>
                  <a:tcPr/>
                </a:tc>
              </a:tr>
            </a:tbl>
          </a:graphicData>
        </a:graphic>
      </p:graphicFrame>
    </p:spTree>
    <p:extLst>
      <p:ext uri="{BB962C8B-B14F-4D97-AF65-F5344CB8AC3E}">
        <p14:creationId xmlns:p14="http://schemas.microsoft.com/office/powerpoint/2010/main" val="1083426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r>
              <a:rPr lang="en-GB" dirty="0" smtClean="0"/>
              <a:t>1972 - 1983</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3600400" cy="235973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33056"/>
            <a:ext cx="3600400" cy="2268463"/>
          </a:xfrm>
          <a:prstGeom prst="rect">
            <a:avLst/>
          </a:prstGeom>
          <a:noFill/>
          <a:ln>
            <a:noFill/>
          </a:ln>
        </p:spPr>
      </p:pic>
    </p:spTree>
    <p:extLst>
      <p:ext uri="{BB962C8B-B14F-4D97-AF65-F5344CB8AC3E}">
        <p14:creationId xmlns:p14="http://schemas.microsoft.com/office/powerpoint/2010/main" val="3772239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What was the price of a pint of beer in 1970?</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2420888"/>
            <a:ext cx="2835565" cy="334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2420888"/>
            <a:ext cx="3309555" cy="334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36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Choose:-</a:t>
            </a:r>
          </a:p>
          <a:p>
            <a:pPr marL="0" indent="0" algn="ctr">
              <a:buNone/>
            </a:pPr>
            <a:r>
              <a:rPr lang="en-GB" dirty="0" smtClean="0"/>
              <a:t>Less than 9 pence</a:t>
            </a:r>
          </a:p>
          <a:p>
            <a:pPr marL="0" indent="0" algn="ctr">
              <a:buNone/>
            </a:pPr>
            <a:r>
              <a:rPr lang="en-GB" dirty="0" smtClean="0"/>
              <a:t>9 pence </a:t>
            </a:r>
          </a:p>
          <a:p>
            <a:pPr marL="0" indent="0" algn="ctr">
              <a:buNone/>
            </a:pPr>
            <a:r>
              <a:rPr lang="en-GB" dirty="0" smtClean="0"/>
              <a:t>More than 9 pence</a:t>
            </a:r>
            <a:endParaRPr lang="en-GB" dirty="0"/>
          </a:p>
        </p:txBody>
      </p:sp>
    </p:spTree>
    <p:extLst>
      <p:ext uri="{BB962C8B-B14F-4D97-AF65-F5344CB8AC3E}">
        <p14:creationId xmlns:p14="http://schemas.microsoft.com/office/powerpoint/2010/main" val="1264330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10 pence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36912"/>
            <a:ext cx="54102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729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An ounce of Gold today costs £1106</a:t>
            </a:r>
          </a:p>
          <a:p>
            <a:pPr marL="0" indent="0" algn="ctr">
              <a:buNone/>
            </a:pPr>
            <a:r>
              <a:rPr lang="en-GB" dirty="0" smtClean="0"/>
              <a:t>What did it cost in 1930?</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364827" cy="273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Choose:-</a:t>
            </a:r>
          </a:p>
          <a:p>
            <a:pPr marL="0" indent="0" algn="ctr">
              <a:buNone/>
            </a:pPr>
            <a:r>
              <a:rPr lang="en-GB" dirty="0" smtClean="0"/>
              <a:t>Less than £15</a:t>
            </a:r>
          </a:p>
          <a:p>
            <a:pPr marL="0" indent="0" algn="ctr">
              <a:buNone/>
            </a:pPr>
            <a:r>
              <a:rPr lang="en-GB" dirty="0" smtClean="0"/>
              <a:t>£15</a:t>
            </a:r>
          </a:p>
          <a:p>
            <a:pPr marL="0" indent="0" algn="ctr">
              <a:buNone/>
            </a:pPr>
            <a:r>
              <a:rPr lang="en-GB" dirty="0" smtClean="0"/>
              <a:t>More than £15</a:t>
            </a:r>
            <a:endParaRPr lang="en-GB" dirty="0"/>
          </a:p>
        </p:txBody>
      </p:sp>
    </p:spTree>
    <p:extLst>
      <p:ext uri="{BB962C8B-B14F-4D97-AF65-F5344CB8AC3E}">
        <p14:creationId xmlns:p14="http://schemas.microsoft.com/office/powerpoint/2010/main" val="3650438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Gold today costs £1106 per ounce</a:t>
            </a:r>
          </a:p>
          <a:p>
            <a:pPr marL="0" indent="0" algn="ctr">
              <a:buNone/>
            </a:pPr>
            <a:r>
              <a:rPr lang="en-GB" dirty="0" smtClean="0"/>
              <a:t>In 1930 it was £14</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96952"/>
            <a:ext cx="3630740" cy="227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789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What was the cost of a Ford Popular in 1960?</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442" y="2780928"/>
            <a:ext cx="62103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565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dirty="0" smtClean="0"/>
              <a:t>A Question of Sport</a:t>
            </a:r>
            <a:br>
              <a:rPr lang="en-GB" dirty="0" smtClean="0"/>
            </a:br>
            <a:r>
              <a:rPr lang="en-GB" dirty="0" smtClean="0"/>
              <a:t>2</a:t>
            </a:r>
            <a:r>
              <a:rPr lang="en-GB" baseline="30000" dirty="0" smtClean="0"/>
              <a:t>nd</a:t>
            </a:r>
            <a:r>
              <a:rPr lang="en-GB" dirty="0" smtClean="0"/>
              <a:t> December 1968 – present day</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112568" cy="3983422"/>
          </a:xfrm>
          <a:prstGeom prst="rect">
            <a:avLst/>
          </a:prstGeom>
          <a:noFill/>
          <a:ln>
            <a:noFill/>
          </a:ln>
        </p:spPr>
      </p:pic>
    </p:spTree>
    <p:extLst>
      <p:ext uri="{BB962C8B-B14F-4D97-AF65-F5344CB8AC3E}">
        <p14:creationId xmlns:p14="http://schemas.microsoft.com/office/powerpoint/2010/main" val="55216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Choose:-</a:t>
            </a:r>
          </a:p>
          <a:p>
            <a:pPr marL="0" indent="0" algn="ctr">
              <a:buNone/>
            </a:pPr>
            <a:r>
              <a:rPr lang="en-GB" dirty="0" smtClean="0"/>
              <a:t>Less than £500</a:t>
            </a:r>
          </a:p>
          <a:p>
            <a:pPr marL="0" indent="0" algn="ctr">
              <a:buNone/>
            </a:pPr>
            <a:r>
              <a:rPr lang="en-GB" dirty="0" smtClean="0"/>
              <a:t>£500</a:t>
            </a:r>
          </a:p>
          <a:p>
            <a:pPr marL="0" indent="0" algn="ctr">
              <a:buNone/>
            </a:pPr>
            <a:r>
              <a:rPr lang="en-GB" dirty="0" smtClean="0"/>
              <a:t>More than £500</a:t>
            </a:r>
            <a:endParaRPr lang="en-GB" dirty="0"/>
          </a:p>
        </p:txBody>
      </p:sp>
    </p:spTree>
    <p:extLst>
      <p:ext uri="{BB962C8B-B14F-4D97-AF65-F5344CB8AC3E}">
        <p14:creationId xmlns:p14="http://schemas.microsoft.com/office/powerpoint/2010/main" val="1681699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£494</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518" y="2708920"/>
            <a:ext cx="62103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496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First prize in a quiz in 1900 was £5</a:t>
            </a:r>
          </a:p>
          <a:p>
            <a:pPr marL="0" indent="0" algn="ctr">
              <a:buNone/>
            </a:pPr>
            <a:r>
              <a:rPr lang="en-GB" dirty="0" smtClean="0"/>
              <a:t>What is the equivalent prize today?</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28744"/>
            <a:ext cx="3384376" cy="272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853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Choose:-</a:t>
            </a:r>
          </a:p>
          <a:p>
            <a:pPr marL="0" indent="0" algn="ctr">
              <a:buNone/>
            </a:pPr>
            <a:r>
              <a:rPr lang="en-GB" dirty="0" smtClean="0"/>
              <a:t>Less than £1500</a:t>
            </a:r>
          </a:p>
          <a:p>
            <a:pPr marL="0" indent="0" algn="ctr">
              <a:buNone/>
            </a:pPr>
            <a:r>
              <a:rPr lang="en-GB" dirty="0" smtClean="0"/>
              <a:t>£1500</a:t>
            </a:r>
          </a:p>
          <a:p>
            <a:pPr marL="0" indent="0" algn="ctr">
              <a:buNone/>
            </a:pPr>
            <a:r>
              <a:rPr lang="en-GB" dirty="0" smtClean="0"/>
              <a:t>More than £1500</a:t>
            </a:r>
            <a:endParaRPr lang="en-GB" dirty="0"/>
          </a:p>
        </p:txBody>
      </p:sp>
    </p:spTree>
    <p:extLst>
      <p:ext uri="{BB962C8B-B14F-4D97-AF65-F5344CB8AC3E}">
        <p14:creationId xmlns:p14="http://schemas.microsoft.com/office/powerpoint/2010/main" val="3134209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Quiz prize in 1900 was £5</a:t>
            </a:r>
          </a:p>
          <a:p>
            <a:pPr marL="0" indent="0" algn="ctr">
              <a:buNone/>
            </a:pPr>
            <a:r>
              <a:rPr lang="en-GB" dirty="0" smtClean="0"/>
              <a:t>The equivalent today is £1,730</a:t>
            </a:r>
          </a:p>
          <a:p>
            <a:pPr marL="0" indent="0" algn="ctr">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172" y="2994940"/>
            <a:ext cx="3744416" cy="301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459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a:t>
            </a:r>
            <a:endParaRPr lang="en-GB" dirty="0"/>
          </a:p>
        </p:txBody>
      </p:sp>
      <p:sp>
        <p:nvSpPr>
          <p:cNvPr id="3" name="Content Placeholder 2"/>
          <p:cNvSpPr>
            <a:spLocks noGrp="1"/>
          </p:cNvSpPr>
          <p:nvPr>
            <p:ph idx="1"/>
          </p:nvPr>
        </p:nvSpPr>
        <p:spPr/>
        <p:txBody>
          <a:bodyPr/>
          <a:lstStyle/>
          <a:p>
            <a:pPr marL="0" indent="0" algn="ctr">
              <a:buNone/>
            </a:pPr>
            <a:r>
              <a:rPr lang="en-GB" dirty="0" smtClean="0"/>
              <a:t>Zero out of 4 score 0</a:t>
            </a:r>
          </a:p>
          <a:p>
            <a:pPr marL="0" indent="0" algn="ctr">
              <a:buNone/>
            </a:pPr>
            <a:r>
              <a:rPr lang="en-GB" dirty="0" smtClean="0"/>
              <a:t>1 out of 4 scores 100 </a:t>
            </a:r>
            <a:r>
              <a:rPr lang="en-GB" dirty="0" err="1" smtClean="0"/>
              <a:t>pts</a:t>
            </a:r>
            <a:endParaRPr lang="en-GB" dirty="0" smtClean="0"/>
          </a:p>
          <a:p>
            <a:pPr marL="0" indent="0" algn="ctr">
              <a:buNone/>
            </a:pPr>
            <a:r>
              <a:rPr lang="en-GB" dirty="0" smtClean="0"/>
              <a:t>2 out of 4 scores 200 </a:t>
            </a:r>
            <a:r>
              <a:rPr lang="en-GB" dirty="0" err="1" smtClean="0"/>
              <a:t>pts</a:t>
            </a:r>
            <a:endParaRPr lang="en-GB" dirty="0" smtClean="0"/>
          </a:p>
          <a:p>
            <a:pPr marL="0" indent="0" algn="ctr">
              <a:buNone/>
            </a:pPr>
            <a:r>
              <a:rPr lang="en-GB" dirty="0" smtClean="0"/>
              <a:t>3 out of 4 scores 300 </a:t>
            </a:r>
            <a:r>
              <a:rPr lang="en-GB" dirty="0" err="1" smtClean="0"/>
              <a:t>pts</a:t>
            </a:r>
            <a:endParaRPr lang="en-GB" dirty="0" smtClean="0"/>
          </a:p>
          <a:p>
            <a:pPr marL="0" indent="0" algn="ctr">
              <a:buNone/>
            </a:pPr>
            <a:r>
              <a:rPr lang="en-GB" dirty="0" smtClean="0"/>
              <a:t>All 4 correct scores 400 </a:t>
            </a:r>
            <a:r>
              <a:rPr lang="en-GB" dirty="0" err="1" smtClean="0"/>
              <a:t>pts</a:t>
            </a:r>
            <a:endParaRPr lang="en-GB" dirty="0" smtClean="0"/>
          </a:p>
          <a:p>
            <a:pPr marL="0" indent="0" algn="ctr">
              <a:buNone/>
            </a:pPr>
            <a:r>
              <a:rPr lang="en-GB" dirty="0" smtClean="0"/>
              <a:t>(I predict 200 </a:t>
            </a:r>
            <a:r>
              <a:rPr lang="en-GB" dirty="0" err="1" smtClean="0"/>
              <a:t>pts</a:t>
            </a:r>
            <a:r>
              <a:rPr lang="en-GB" dirty="0" smtClean="0"/>
              <a:t> for you and a total, to date of 870 </a:t>
            </a:r>
            <a:r>
              <a:rPr lang="en-GB" dirty="0" err="1" smtClean="0"/>
              <a:t>pts</a:t>
            </a:r>
            <a:r>
              <a:rPr lang="en-GB" dirty="0" smtClean="0"/>
              <a:t>)</a:t>
            </a:r>
            <a:endParaRPr lang="en-GB" dirty="0"/>
          </a:p>
        </p:txBody>
      </p:sp>
    </p:spTree>
    <p:extLst>
      <p:ext uri="{BB962C8B-B14F-4D97-AF65-F5344CB8AC3E}">
        <p14:creationId xmlns:p14="http://schemas.microsoft.com/office/powerpoint/2010/main" val="61349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Bullseye</a:t>
            </a:r>
            <a:r>
              <a:rPr lang="en-GB" dirty="0" smtClean="0"/>
              <a:t/>
            </a:r>
            <a:br>
              <a:rPr lang="en-GB" dirty="0" smtClean="0"/>
            </a:br>
            <a:r>
              <a:rPr lang="en-GB" dirty="0" smtClean="0"/>
              <a:t>1981 - 1995</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680520" cy="3915327"/>
          </a:xfrm>
          <a:prstGeom prst="rect">
            <a:avLst/>
          </a:prstGeom>
          <a:noFill/>
          <a:ln>
            <a:noFill/>
          </a:ln>
        </p:spPr>
      </p:pic>
    </p:spTree>
    <p:extLst>
      <p:ext uri="{BB962C8B-B14F-4D97-AF65-F5344CB8AC3E}">
        <p14:creationId xmlns:p14="http://schemas.microsoft.com/office/powerpoint/2010/main" val="550713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Bullseye</a:t>
            </a:r>
            <a:endParaRPr lang="en-GB" dirty="0"/>
          </a:p>
        </p:txBody>
      </p:sp>
      <p:sp>
        <p:nvSpPr>
          <p:cNvPr id="3" name="Content Placeholder 2"/>
          <p:cNvSpPr>
            <a:spLocks noGrp="1"/>
          </p:cNvSpPr>
          <p:nvPr>
            <p:ph idx="1"/>
          </p:nvPr>
        </p:nvSpPr>
        <p:spPr/>
        <p:txBody>
          <a:bodyPr/>
          <a:lstStyle/>
          <a:p>
            <a:pPr marL="0" indent="0">
              <a:buNone/>
            </a:pPr>
            <a:r>
              <a:rPr lang="en-GB" dirty="0" smtClean="0"/>
              <a:t>In this round you can tick as many numbers as you like and will score 30 </a:t>
            </a:r>
            <a:r>
              <a:rPr lang="en-GB" dirty="0" err="1" smtClean="0"/>
              <a:t>pts</a:t>
            </a:r>
            <a:r>
              <a:rPr lang="en-GB" dirty="0" smtClean="0"/>
              <a:t> for each correctly ticked, but if you tick just one incorrect answer your overall score on this round will be zero.</a:t>
            </a:r>
            <a:endParaRPr lang="en-GB" dirty="0"/>
          </a:p>
        </p:txBody>
      </p:sp>
    </p:spTree>
    <p:extLst>
      <p:ext uri="{BB962C8B-B14F-4D97-AF65-F5344CB8AC3E}">
        <p14:creationId xmlns:p14="http://schemas.microsoft.com/office/powerpoint/2010/main" val="10100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err="1" smtClean="0"/>
              <a:t>Bullseye</a:t>
            </a:r>
            <a:r>
              <a:rPr lang="en-GB" sz="2400" dirty="0" smtClean="0"/>
              <a:t/>
            </a:r>
            <a:br>
              <a:rPr lang="en-GB" sz="2400" dirty="0" smtClean="0"/>
            </a:br>
            <a:endParaRPr lang="en-GB" sz="2400" dirty="0"/>
          </a:p>
        </p:txBody>
      </p:sp>
      <p:sp>
        <p:nvSpPr>
          <p:cNvPr id="3" name="Content Placeholder 2"/>
          <p:cNvSpPr>
            <a:spLocks noGrp="1"/>
          </p:cNvSpPr>
          <p:nvPr>
            <p:ph idx="1"/>
          </p:nvPr>
        </p:nvSpPr>
        <p:spPr>
          <a:xfrm>
            <a:off x="457200" y="1052736"/>
            <a:ext cx="8229600" cy="5073427"/>
          </a:xfrm>
        </p:spPr>
        <p:txBody>
          <a:bodyPr/>
          <a:lstStyle/>
          <a:p>
            <a:pPr marL="0" indent="0" algn="ctr">
              <a:buNone/>
            </a:pPr>
            <a:r>
              <a:rPr lang="en-GB" sz="2400" dirty="0"/>
              <a:t>Which numbers are NOT next to 10 or 13 on a dart board?</a:t>
            </a:r>
            <a:br>
              <a:rPr lang="en-GB" sz="2400" dirty="0"/>
            </a:br>
            <a:r>
              <a:rPr lang="en-GB" sz="2400" dirty="0"/>
              <a:t>30 </a:t>
            </a:r>
            <a:r>
              <a:rPr lang="en-GB" sz="2400" dirty="0" err="1"/>
              <a:t>pts</a:t>
            </a:r>
            <a:r>
              <a:rPr lang="en-GB" sz="2400" dirty="0"/>
              <a:t> for each correct </a:t>
            </a:r>
            <a:r>
              <a:rPr lang="en-GB" sz="2400" dirty="0" smtClean="0"/>
              <a:t>answer</a:t>
            </a:r>
          </a:p>
          <a:p>
            <a:pPr marL="0" indent="0" algn="ctr">
              <a:buNone/>
            </a:pPr>
            <a:r>
              <a:rPr lang="en-GB" sz="2400" dirty="0" smtClean="0"/>
              <a:t>ZERO on this round if you tick a number next to 10 or 13</a:t>
            </a:r>
            <a:endParaRPr lang="en-GB" sz="2400"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54334784"/>
              </p:ext>
            </p:extLst>
          </p:nvPr>
        </p:nvGraphicFramePr>
        <p:xfrm>
          <a:off x="1691680" y="2636912"/>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dirty="0" smtClean="0"/>
                        <a:t>1</a:t>
                      </a:r>
                      <a:endParaRPr lang="en-GB" dirty="0"/>
                    </a:p>
                  </a:txBody>
                  <a:tcPr/>
                </a:tc>
                <a:tc>
                  <a:txBody>
                    <a:bodyPr/>
                    <a:lstStyle/>
                    <a:p>
                      <a:pPr algn="ctr"/>
                      <a:r>
                        <a:rPr lang="en-GB" dirty="0" smtClean="0"/>
                        <a:t>11</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12</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14</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15</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16</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17</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18</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19</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20</a:t>
                      </a:r>
                      <a:endParaRPr lang="en-GB" dirty="0"/>
                    </a:p>
                  </a:txBody>
                  <a:tcPr/>
                </a:tc>
              </a:tr>
            </a:tbl>
          </a:graphicData>
        </a:graphic>
      </p:graphicFrame>
    </p:spTree>
    <p:extLst>
      <p:ext uri="{BB962C8B-B14F-4D97-AF65-F5344CB8AC3E}">
        <p14:creationId xmlns:p14="http://schemas.microsoft.com/office/powerpoint/2010/main" val="518082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Bullseye</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tick 14 numbers and will avoid any incorrect answers.</a:t>
            </a:r>
          </a:p>
          <a:p>
            <a:pPr marL="0" indent="0">
              <a:buNone/>
            </a:pPr>
            <a:r>
              <a:rPr lang="en-GB" dirty="0" smtClean="0"/>
              <a:t>Therefore I predict you will score 420 </a:t>
            </a:r>
            <a:r>
              <a:rPr lang="en-GB" dirty="0" err="1" smtClean="0"/>
              <a:t>pts</a:t>
            </a:r>
            <a:r>
              <a:rPr lang="en-GB" dirty="0" smtClean="0"/>
              <a:t> and have a running total of 1290 pts. </a:t>
            </a:r>
            <a:endParaRPr lang="en-GB" dirty="0"/>
          </a:p>
        </p:txBody>
      </p:sp>
    </p:spTree>
    <p:extLst>
      <p:ext uri="{BB962C8B-B14F-4D97-AF65-F5344CB8AC3E}">
        <p14:creationId xmlns:p14="http://schemas.microsoft.com/office/powerpoint/2010/main" val="514570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Board</a:t>
            </a:r>
            <a:endParaRPr lang="en-GB" dirty="0"/>
          </a:p>
        </p:txBody>
      </p:sp>
      <p:sp>
        <p:nvSpPr>
          <p:cNvPr id="3" name="Content Placeholder 2"/>
          <p:cNvSpPr>
            <a:spLocks noGrp="1"/>
          </p:cNvSpPr>
          <p:nvPr>
            <p:ph idx="1"/>
          </p:nvPr>
        </p:nvSpPr>
        <p:spPr/>
        <p:txBody>
          <a:bodyPr/>
          <a:lstStyle/>
          <a:p>
            <a:pPr marL="0" indent="0">
              <a:buNone/>
            </a:pPr>
            <a:r>
              <a:rPr lang="en-GB" dirty="0" smtClean="0"/>
              <a:t>There are 20 GB London 2012 Gold Medal winners on the picture board. You get 10 </a:t>
            </a:r>
            <a:r>
              <a:rPr lang="en-GB" dirty="0" err="1" smtClean="0"/>
              <a:t>pts</a:t>
            </a:r>
            <a:r>
              <a:rPr lang="en-GB" dirty="0" smtClean="0"/>
              <a:t> for each you identify and a bonus 10 </a:t>
            </a:r>
            <a:r>
              <a:rPr lang="en-GB" dirty="0" err="1" smtClean="0"/>
              <a:t>pts</a:t>
            </a:r>
            <a:r>
              <a:rPr lang="en-GB" dirty="0" smtClean="0"/>
              <a:t> if you also name their event.</a:t>
            </a:r>
          </a:p>
          <a:p>
            <a:pPr marL="0" indent="0">
              <a:buNone/>
            </a:pPr>
            <a:r>
              <a:rPr lang="en-GB" dirty="0" smtClean="0"/>
              <a:t>I predict you will get 310 </a:t>
            </a:r>
            <a:r>
              <a:rPr lang="en-GB" dirty="0" err="1" smtClean="0"/>
              <a:t>pts</a:t>
            </a:r>
            <a:endParaRPr lang="en-GB" dirty="0"/>
          </a:p>
        </p:txBody>
      </p:sp>
    </p:spTree>
    <p:extLst>
      <p:ext uri="{BB962C8B-B14F-4D97-AF65-F5344CB8AC3E}">
        <p14:creationId xmlns:p14="http://schemas.microsoft.com/office/powerpoint/2010/main" val="1231691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smtClean="0"/>
              <a:t>Bullseye</a:t>
            </a:r>
            <a:r>
              <a:rPr lang="en-GB" sz="2800" dirty="0" smtClean="0"/>
              <a:t/>
            </a:r>
            <a:br>
              <a:rPr lang="en-GB" sz="2800" dirty="0" smtClean="0"/>
            </a:br>
            <a:r>
              <a:rPr lang="en-GB" sz="2800" dirty="0" smtClean="0"/>
              <a:t>30 </a:t>
            </a:r>
            <a:r>
              <a:rPr lang="en-GB" sz="2800" dirty="0" err="1" smtClean="0"/>
              <a:t>pts</a:t>
            </a:r>
            <a:r>
              <a:rPr lang="en-GB" sz="2800" dirty="0" smtClean="0"/>
              <a:t> for each correct answer</a:t>
            </a:r>
            <a:br>
              <a:rPr lang="en-GB" sz="2800" dirty="0" smtClean="0"/>
            </a:br>
            <a:r>
              <a:rPr lang="en-GB" sz="2800" dirty="0" smtClean="0"/>
              <a:t>ZERO if any incorrect answer is ticked</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6125919"/>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dirty="0" smtClean="0"/>
                        <a:t>1</a:t>
                      </a:r>
                      <a:endParaRPr lang="en-GB" dirty="0"/>
                    </a:p>
                  </a:txBody>
                  <a:tcPr/>
                </a:tc>
                <a:tc>
                  <a:txBody>
                    <a:bodyPr/>
                    <a:lstStyle/>
                    <a:p>
                      <a:pPr algn="ctr"/>
                      <a:r>
                        <a:rPr lang="en-GB" dirty="0" smtClean="0">
                          <a:sym typeface="Symbol"/>
                        </a:rPr>
                        <a:t></a:t>
                      </a:r>
                      <a:endParaRPr lang="en-GB" dirty="0"/>
                    </a:p>
                  </a:txBody>
                  <a:tcPr/>
                </a:tc>
                <a:tc>
                  <a:txBody>
                    <a:bodyPr/>
                    <a:lstStyle/>
                    <a:p>
                      <a:pPr algn="ctr"/>
                      <a:r>
                        <a:rPr lang="en-GB" dirty="0" smtClean="0"/>
                        <a:t>11</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2</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12</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3</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14</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4</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sym typeface="Symbol"/>
                        </a:rPr>
                        <a:t>x</a:t>
                      </a:r>
                      <a:endParaRPr lang="en-GB" dirty="0" smtClean="0">
                        <a:solidFill>
                          <a:srgbClr val="FF0000"/>
                        </a:solidFill>
                      </a:endParaRPr>
                    </a:p>
                  </a:txBody>
                  <a:tcPr/>
                </a:tc>
                <a:tc>
                  <a:txBody>
                    <a:bodyPr/>
                    <a:lstStyle/>
                    <a:p>
                      <a:pPr algn="ctr"/>
                      <a:r>
                        <a:rPr lang="en-GB" dirty="0" smtClean="0"/>
                        <a:t>15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sym typeface="Symbol"/>
                        </a:rPr>
                        <a:t>x</a:t>
                      </a:r>
                      <a:endParaRPr lang="en-GB" dirty="0" smtClean="0">
                        <a:solidFill>
                          <a:srgbClr val="FF0000"/>
                        </a:solidFill>
                      </a:endParaRPr>
                    </a:p>
                  </a:txBody>
                  <a:tcPr/>
                </a:tc>
              </a:tr>
              <a:tr h="370840">
                <a:tc>
                  <a:txBody>
                    <a:bodyPr/>
                    <a:lstStyle/>
                    <a:p>
                      <a:pPr algn="ctr"/>
                      <a:r>
                        <a:rPr lang="en-GB" dirty="0" smtClean="0"/>
                        <a:t>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16</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6</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sym typeface="Symbol"/>
                        </a:rPr>
                        <a:t>x</a:t>
                      </a:r>
                      <a:endParaRPr lang="en-GB" dirty="0" smtClean="0">
                        <a:solidFill>
                          <a:srgbClr val="FF0000"/>
                        </a:solidFill>
                      </a:endParaRPr>
                    </a:p>
                  </a:txBody>
                  <a:tcPr/>
                </a:tc>
                <a:tc>
                  <a:txBody>
                    <a:bodyPr/>
                    <a:lstStyle/>
                    <a:p>
                      <a:pPr algn="ctr"/>
                      <a:r>
                        <a:rPr lang="en-GB" dirty="0" smtClean="0"/>
                        <a:t>17</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7</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18</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8</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19</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r h="370840">
                <a:tc>
                  <a:txBody>
                    <a:bodyPr/>
                    <a:lstStyle/>
                    <a:p>
                      <a:pPr algn="ctr"/>
                      <a:r>
                        <a:rPr lang="en-GB" dirty="0" smtClean="0"/>
                        <a:t>9</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c>
                  <a:txBody>
                    <a:bodyPr/>
                    <a:lstStyle/>
                    <a:p>
                      <a:pPr algn="ctr"/>
                      <a:r>
                        <a:rPr lang="en-GB" dirty="0" smtClean="0"/>
                        <a:t>20</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Symbol"/>
                        </a:rPr>
                        <a:t></a:t>
                      </a:r>
                      <a:endParaRPr lang="en-GB" dirty="0" smtClean="0"/>
                    </a:p>
                  </a:txBody>
                  <a:tcPr/>
                </a:tc>
              </a:tr>
            </a:tbl>
          </a:graphicData>
        </a:graphic>
      </p:graphicFrame>
    </p:spTree>
    <p:extLst>
      <p:ext uri="{BB962C8B-B14F-4D97-AF65-F5344CB8AC3E}">
        <p14:creationId xmlns:p14="http://schemas.microsoft.com/office/powerpoint/2010/main" val="1816612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Quizball</a:t>
            </a:r>
            <a:r>
              <a:rPr lang="en-GB" dirty="0" smtClean="0"/>
              <a:t/>
            </a:r>
            <a:br>
              <a:rPr lang="en-GB" dirty="0" smtClean="0"/>
            </a:br>
            <a:r>
              <a:rPr lang="en-GB" dirty="0" smtClean="0"/>
              <a:t>1966 - 1972</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3888432" cy="354003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3456384" cy="3541365"/>
          </a:xfrm>
          <a:prstGeom prst="rect">
            <a:avLst/>
          </a:prstGeom>
          <a:noFill/>
          <a:ln>
            <a:noFill/>
          </a:ln>
        </p:spPr>
      </p:pic>
    </p:spTree>
    <p:extLst>
      <p:ext uri="{BB962C8B-B14F-4D97-AF65-F5344CB8AC3E}">
        <p14:creationId xmlns:p14="http://schemas.microsoft.com/office/powerpoint/2010/main" val="483256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fontScale="90000"/>
          </a:bodyPr>
          <a:lstStyle/>
          <a:p>
            <a:r>
              <a:rPr lang="en-GB" sz="2800" dirty="0" err="1" smtClean="0"/>
              <a:t>Quizball</a:t>
            </a:r>
            <a:r>
              <a:rPr lang="en-GB" sz="2800" dirty="0" smtClean="0"/>
              <a:t/>
            </a:r>
            <a:br>
              <a:rPr lang="en-GB" sz="2800" dirty="0" smtClean="0"/>
            </a:br>
            <a:r>
              <a:rPr lang="en-GB" sz="2200" dirty="0" smtClean="0"/>
              <a:t>All the teams shown below were, at one time, in the Football League</a:t>
            </a:r>
            <a:r>
              <a:rPr lang="en-GB" sz="2200" dirty="0" smtClean="0"/>
              <a:t>.</a:t>
            </a:r>
            <a:br>
              <a:rPr lang="en-GB" sz="2200" dirty="0" smtClean="0"/>
            </a:br>
            <a:r>
              <a:rPr lang="en-GB" sz="2200" dirty="0" smtClean="0"/>
              <a:t>There are 8 matches for you to think about.</a:t>
            </a:r>
            <a:r>
              <a:rPr lang="en-GB" sz="2200" dirty="0" smtClean="0"/>
              <a:t/>
            </a:r>
            <a:br>
              <a:rPr lang="en-GB" sz="2200" dirty="0" smtClean="0"/>
            </a:br>
            <a:r>
              <a:rPr lang="en-GB" sz="2200" dirty="0" smtClean="0"/>
              <a:t>Which football team is </a:t>
            </a:r>
            <a:r>
              <a:rPr lang="en-GB" sz="2200" dirty="0" smtClean="0"/>
              <a:t>currently in </a:t>
            </a:r>
            <a:r>
              <a:rPr lang="en-GB" sz="2200" dirty="0" smtClean="0"/>
              <a:t>the higher </a:t>
            </a:r>
            <a:r>
              <a:rPr lang="en-GB" sz="2200" dirty="0" smtClean="0"/>
              <a:t>league?</a:t>
            </a:r>
            <a:br>
              <a:rPr lang="en-GB" sz="2200" dirty="0" smtClean="0"/>
            </a:br>
            <a:r>
              <a:rPr lang="en-GB" sz="2200" dirty="0" smtClean="0"/>
              <a:t>Note that if they are in the same league then it is a draw.</a:t>
            </a:r>
            <a:r>
              <a:rPr lang="en-GB" sz="2200" dirty="0" smtClean="0"/>
              <a:t/>
            </a:r>
            <a:br>
              <a:rPr lang="en-GB" sz="2200" dirty="0" smtClean="0"/>
            </a:br>
            <a:r>
              <a:rPr lang="en-GB" sz="2200" dirty="0" smtClean="0"/>
              <a:t>60 </a:t>
            </a:r>
            <a:r>
              <a:rPr lang="en-GB" sz="2200" dirty="0" err="1" smtClean="0"/>
              <a:t>pts</a:t>
            </a:r>
            <a:r>
              <a:rPr lang="en-GB" sz="2200" dirty="0" smtClean="0"/>
              <a:t> for each correct OR 1000 </a:t>
            </a:r>
            <a:r>
              <a:rPr lang="en-GB" sz="2200" dirty="0" err="1" smtClean="0"/>
              <a:t>pts</a:t>
            </a:r>
            <a:r>
              <a:rPr lang="en-GB" sz="2200" dirty="0" smtClean="0"/>
              <a:t> for ALL CORRECT</a:t>
            </a:r>
            <a:endParaRPr lang="en-GB"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2012024"/>
              </p:ext>
            </p:extLst>
          </p:nvPr>
        </p:nvGraphicFramePr>
        <p:xfrm>
          <a:off x="467544" y="2420888"/>
          <a:ext cx="8229600" cy="2926080"/>
        </p:xfrm>
        <a:graphic>
          <a:graphicData uri="http://schemas.openxmlformats.org/drawingml/2006/table">
            <a:tbl>
              <a:tblPr firstRow="1" bandRow="1">
                <a:tableStyleId>{5C22544A-7EE6-4342-B048-85BDC9FD1C3A}</a:tableStyleId>
              </a:tblPr>
              <a:tblGrid>
                <a:gridCol w="2458616"/>
                <a:gridCol w="2016224"/>
                <a:gridCol w="1368152"/>
                <a:gridCol w="1224136"/>
                <a:gridCol w="1162472"/>
              </a:tblGrid>
              <a:tr h="322260">
                <a:tc>
                  <a:txBody>
                    <a:bodyPr/>
                    <a:lstStyle/>
                    <a:p>
                      <a:pPr algn="ctr"/>
                      <a:r>
                        <a:rPr lang="en-GB" dirty="0" smtClean="0"/>
                        <a:t>Blackburn Rovers</a:t>
                      </a:r>
                      <a:endParaRPr lang="en-GB" dirty="0"/>
                    </a:p>
                  </a:txBody>
                  <a:tcPr/>
                </a:tc>
                <a:tc>
                  <a:txBody>
                    <a:bodyPr/>
                    <a:lstStyle/>
                    <a:p>
                      <a:pPr algn="ctr"/>
                      <a:r>
                        <a:rPr lang="en-GB" dirty="0" smtClean="0"/>
                        <a:t>Southampton</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Wolves</a:t>
                      </a:r>
                      <a:endParaRPr lang="en-GB" dirty="0"/>
                    </a:p>
                  </a:txBody>
                  <a:tcPr/>
                </a:tc>
                <a:tc>
                  <a:txBody>
                    <a:bodyPr/>
                    <a:lstStyle/>
                    <a:p>
                      <a:pPr algn="ctr"/>
                      <a:r>
                        <a:rPr lang="en-GB" dirty="0" smtClean="0"/>
                        <a:t>Doncaster Rovers</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Hartlepool United</a:t>
                      </a:r>
                      <a:endParaRPr lang="en-GB" dirty="0"/>
                    </a:p>
                  </a:txBody>
                  <a:tcPr/>
                </a:tc>
                <a:tc>
                  <a:txBody>
                    <a:bodyPr/>
                    <a:lstStyle/>
                    <a:p>
                      <a:pPr algn="ctr"/>
                      <a:r>
                        <a:rPr lang="en-GB" dirty="0" smtClean="0"/>
                        <a:t>Port Vale</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Grimsby</a:t>
                      </a:r>
                      <a:r>
                        <a:rPr lang="en-GB" baseline="0" dirty="0" smtClean="0"/>
                        <a:t> Town</a:t>
                      </a:r>
                      <a:endParaRPr lang="en-GB" dirty="0"/>
                    </a:p>
                  </a:txBody>
                  <a:tcPr/>
                </a:tc>
                <a:tc>
                  <a:txBody>
                    <a:bodyPr/>
                    <a:lstStyle/>
                    <a:p>
                      <a:pPr algn="ctr"/>
                      <a:r>
                        <a:rPr lang="en-GB" dirty="0" smtClean="0"/>
                        <a:t>Burton Albion</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Southport</a:t>
                      </a:r>
                      <a:endParaRPr lang="en-GB" dirty="0"/>
                    </a:p>
                  </a:txBody>
                  <a:tcPr/>
                </a:tc>
                <a:tc>
                  <a:txBody>
                    <a:bodyPr/>
                    <a:lstStyle/>
                    <a:p>
                      <a:pPr algn="ctr"/>
                      <a:r>
                        <a:rPr lang="en-GB" dirty="0" smtClean="0"/>
                        <a:t>Gateshead</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Chester</a:t>
                      </a:r>
                      <a:endParaRPr lang="en-GB" dirty="0"/>
                    </a:p>
                  </a:txBody>
                  <a:tcPr/>
                </a:tc>
                <a:tc>
                  <a:txBody>
                    <a:bodyPr/>
                    <a:lstStyle/>
                    <a:p>
                      <a:pPr algn="ctr"/>
                      <a:r>
                        <a:rPr lang="en-GB" dirty="0" smtClean="0"/>
                        <a:t>FC Halifax</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Mansfield Town</a:t>
                      </a:r>
                      <a:endParaRPr lang="en-GB" dirty="0"/>
                    </a:p>
                  </a:txBody>
                  <a:tcPr/>
                </a:tc>
                <a:tc>
                  <a:txBody>
                    <a:bodyPr/>
                    <a:lstStyle/>
                    <a:p>
                      <a:pPr algn="ctr"/>
                      <a:r>
                        <a:rPr lang="en-GB" dirty="0" smtClean="0"/>
                        <a:t>Aldershot</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Bury</a:t>
                      </a:r>
                      <a:endParaRPr lang="en-GB" dirty="0"/>
                    </a:p>
                  </a:txBody>
                  <a:tcPr/>
                </a:tc>
                <a:tc>
                  <a:txBody>
                    <a:bodyPr/>
                    <a:lstStyle/>
                    <a:p>
                      <a:pPr algn="ctr"/>
                      <a:r>
                        <a:rPr lang="en-GB" dirty="0" smtClean="0"/>
                        <a:t>Rotherham</a:t>
                      </a:r>
                      <a:endParaRPr lang="en-GB" dirty="0"/>
                    </a:p>
                  </a:txBody>
                  <a:tcPr/>
                </a:tc>
                <a:tc>
                  <a:txBody>
                    <a:bodyPr/>
                    <a:lstStyle/>
                    <a:p>
                      <a:pPr algn="ctr"/>
                      <a:r>
                        <a:rPr lang="en-GB" dirty="0" smtClean="0"/>
                        <a:t>Home</a:t>
                      </a:r>
                      <a:endParaRPr lang="en-GB" dirty="0"/>
                    </a:p>
                  </a:txBody>
                  <a:tcPr/>
                </a:tc>
                <a:tc>
                  <a:txBody>
                    <a:bodyPr/>
                    <a:lstStyle/>
                    <a:p>
                      <a:pPr algn="ctr"/>
                      <a:r>
                        <a:rPr lang="en-GB" dirty="0" smtClean="0"/>
                        <a:t>Draw</a:t>
                      </a:r>
                      <a:endParaRPr lang="en-GB" dirty="0"/>
                    </a:p>
                  </a:txBody>
                  <a:tcPr/>
                </a:tc>
                <a:tc>
                  <a:txBody>
                    <a:bodyPr/>
                    <a:lstStyle/>
                    <a:p>
                      <a:pPr algn="ctr"/>
                      <a:r>
                        <a:rPr lang="en-GB" dirty="0" smtClean="0"/>
                        <a:t>Away</a:t>
                      </a:r>
                      <a:endParaRPr lang="en-GB" dirty="0"/>
                    </a:p>
                  </a:txBody>
                  <a:tcPr/>
                </a:tc>
              </a:tr>
            </a:tbl>
          </a:graphicData>
        </a:graphic>
      </p:graphicFrame>
    </p:spTree>
    <p:extLst>
      <p:ext uri="{BB962C8B-B14F-4D97-AF65-F5344CB8AC3E}">
        <p14:creationId xmlns:p14="http://schemas.microsoft.com/office/powerpoint/2010/main" val="1534869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Quizball</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accurately forecast 6 of the ties and score 360 </a:t>
            </a:r>
            <a:r>
              <a:rPr lang="en-GB" dirty="0" err="1" smtClean="0"/>
              <a:t>pts</a:t>
            </a:r>
            <a:r>
              <a:rPr lang="en-GB" dirty="0" smtClean="0"/>
              <a:t> on this round.</a:t>
            </a:r>
          </a:p>
          <a:p>
            <a:pPr marL="0" indent="0">
              <a:buNone/>
            </a:pPr>
            <a:r>
              <a:rPr lang="en-GB" dirty="0" smtClean="0"/>
              <a:t>I predict your overall running total is 1650</a:t>
            </a:r>
            <a:endParaRPr lang="en-GB" dirty="0"/>
          </a:p>
        </p:txBody>
      </p:sp>
    </p:spTree>
    <p:extLst>
      <p:ext uri="{BB962C8B-B14F-4D97-AF65-F5344CB8AC3E}">
        <p14:creationId xmlns:p14="http://schemas.microsoft.com/office/powerpoint/2010/main" val="2746810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err="1" smtClean="0"/>
              <a:t>Quizball</a:t>
            </a:r>
            <a:r>
              <a:rPr lang="en-GB" sz="2800" dirty="0" smtClean="0"/>
              <a:t/>
            </a:r>
            <a:br>
              <a:rPr lang="en-GB" sz="2800" dirty="0" smtClean="0"/>
            </a:br>
            <a:r>
              <a:rPr lang="en-GB" sz="2800" dirty="0" smtClean="0"/>
              <a:t>Which football team is in the higher league?</a:t>
            </a:r>
            <a:br>
              <a:rPr lang="en-GB" sz="2800" dirty="0" smtClean="0"/>
            </a:br>
            <a:r>
              <a:rPr lang="en-GB" sz="2800" dirty="0" smtClean="0"/>
              <a:t>60 </a:t>
            </a:r>
            <a:r>
              <a:rPr lang="en-GB" sz="2800" dirty="0" err="1" smtClean="0"/>
              <a:t>pts</a:t>
            </a:r>
            <a:r>
              <a:rPr lang="en-GB" sz="2800" dirty="0" smtClean="0"/>
              <a:t> for each correct OR 1000 </a:t>
            </a:r>
            <a:r>
              <a:rPr lang="en-GB" sz="2800" dirty="0" err="1" smtClean="0"/>
              <a:t>pts</a:t>
            </a:r>
            <a:r>
              <a:rPr lang="en-GB" sz="2800" dirty="0" smtClean="0"/>
              <a:t> for ALL CORRECT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974499"/>
              </p:ext>
            </p:extLst>
          </p:nvPr>
        </p:nvGraphicFramePr>
        <p:xfrm>
          <a:off x="457200" y="1640840"/>
          <a:ext cx="8229600" cy="2926080"/>
        </p:xfrm>
        <a:graphic>
          <a:graphicData uri="http://schemas.openxmlformats.org/drawingml/2006/table">
            <a:tbl>
              <a:tblPr firstRow="1" bandRow="1">
                <a:tableStyleId>{5C22544A-7EE6-4342-B048-85BDC9FD1C3A}</a:tableStyleId>
              </a:tblPr>
              <a:tblGrid>
                <a:gridCol w="2458616"/>
                <a:gridCol w="2016224"/>
                <a:gridCol w="1368152"/>
                <a:gridCol w="1224136"/>
                <a:gridCol w="1162472"/>
              </a:tblGrid>
              <a:tr h="322260">
                <a:tc>
                  <a:txBody>
                    <a:bodyPr/>
                    <a:lstStyle/>
                    <a:p>
                      <a:pPr algn="ctr"/>
                      <a:r>
                        <a:rPr lang="en-GB" dirty="0" smtClean="0"/>
                        <a:t>Blackburn Rovers</a:t>
                      </a:r>
                      <a:endParaRPr lang="en-GB" dirty="0"/>
                    </a:p>
                  </a:txBody>
                  <a:tcPr/>
                </a:tc>
                <a:tc>
                  <a:txBody>
                    <a:bodyPr/>
                    <a:lstStyle/>
                    <a:p>
                      <a:pPr algn="ctr"/>
                      <a:r>
                        <a:rPr lang="en-GB" dirty="0" smtClean="0"/>
                        <a:t>Southampton</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Wolves</a:t>
                      </a:r>
                      <a:endParaRPr lang="en-GB" dirty="0"/>
                    </a:p>
                  </a:txBody>
                  <a:tcPr/>
                </a:tc>
                <a:tc>
                  <a:txBody>
                    <a:bodyPr/>
                    <a:lstStyle/>
                    <a:p>
                      <a:pPr algn="ctr"/>
                      <a:r>
                        <a:rPr lang="en-GB" dirty="0" smtClean="0"/>
                        <a:t>Doncaster Rovers</a:t>
                      </a:r>
                      <a:endParaRPr lang="en-GB" dirty="0"/>
                    </a:p>
                  </a:txBody>
                  <a:tcPr/>
                </a:tc>
                <a:tc>
                  <a:txBody>
                    <a:bodyPr/>
                    <a:lstStyle/>
                    <a:p>
                      <a:pPr algn="ctr"/>
                      <a:r>
                        <a:rPr lang="en-GB" dirty="0" smtClean="0"/>
                        <a:t>Home</a:t>
                      </a:r>
                      <a:endParaRPr lang="en-GB" dirty="0"/>
                    </a:p>
                  </a:txBody>
                  <a:tcPr/>
                </a:tc>
                <a:tc>
                  <a:txBody>
                    <a:bodyPr/>
                    <a:lstStyle/>
                    <a:p>
                      <a:pPr algn="ctr"/>
                      <a:endParaRPr lang="en-GB" dirty="0"/>
                    </a:p>
                  </a:txBody>
                  <a:tcPr/>
                </a:tc>
                <a:tc>
                  <a:txBody>
                    <a:bodyPr/>
                    <a:lstStyle/>
                    <a:p>
                      <a:pPr algn="ctr"/>
                      <a:endParaRPr lang="en-GB" dirty="0"/>
                    </a:p>
                  </a:txBody>
                  <a:tcPr/>
                </a:tc>
              </a:tr>
              <a:tr h="322260">
                <a:tc>
                  <a:txBody>
                    <a:bodyPr/>
                    <a:lstStyle/>
                    <a:p>
                      <a:pPr algn="ctr"/>
                      <a:r>
                        <a:rPr lang="en-GB" dirty="0" smtClean="0"/>
                        <a:t>Hartlepool United</a:t>
                      </a:r>
                      <a:endParaRPr lang="en-GB" dirty="0"/>
                    </a:p>
                  </a:txBody>
                  <a:tcPr/>
                </a:tc>
                <a:tc>
                  <a:txBody>
                    <a:bodyPr/>
                    <a:lstStyle/>
                    <a:p>
                      <a:pPr algn="ctr"/>
                      <a:r>
                        <a:rPr lang="en-GB" dirty="0" smtClean="0"/>
                        <a:t>Port Vale</a:t>
                      </a:r>
                      <a:endParaRPr lang="en-GB" dirty="0"/>
                    </a:p>
                  </a:txBody>
                  <a:tcPr/>
                </a:tc>
                <a:tc>
                  <a:txBody>
                    <a:bodyPr/>
                    <a:lstStyle/>
                    <a:p>
                      <a:pPr algn="ctr"/>
                      <a:r>
                        <a:rPr lang="en-GB" dirty="0" smtClean="0"/>
                        <a:t>Home</a:t>
                      </a:r>
                      <a:endParaRPr lang="en-GB" dirty="0"/>
                    </a:p>
                  </a:txBody>
                  <a:tcPr/>
                </a:tc>
                <a:tc>
                  <a:txBody>
                    <a:bodyPr/>
                    <a:lstStyle/>
                    <a:p>
                      <a:pPr algn="ctr"/>
                      <a:endParaRPr lang="en-GB" dirty="0"/>
                    </a:p>
                  </a:txBody>
                  <a:tcPr/>
                </a:tc>
                <a:tc>
                  <a:txBody>
                    <a:bodyPr/>
                    <a:lstStyle/>
                    <a:p>
                      <a:pPr algn="ctr"/>
                      <a:endParaRPr lang="en-GB" dirty="0"/>
                    </a:p>
                  </a:txBody>
                  <a:tcPr/>
                </a:tc>
              </a:tr>
              <a:tr h="322260">
                <a:tc>
                  <a:txBody>
                    <a:bodyPr/>
                    <a:lstStyle/>
                    <a:p>
                      <a:pPr algn="ctr"/>
                      <a:r>
                        <a:rPr lang="en-GB" dirty="0" smtClean="0"/>
                        <a:t>Grimsby</a:t>
                      </a:r>
                      <a:r>
                        <a:rPr lang="en-GB" baseline="0" dirty="0" smtClean="0"/>
                        <a:t> Town</a:t>
                      </a:r>
                      <a:endParaRPr lang="en-GB" dirty="0"/>
                    </a:p>
                  </a:txBody>
                  <a:tcPr/>
                </a:tc>
                <a:tc>
                  <a:txBody>
                    <a:bodyPr/>
                    <a:lstStyle/>
                    <a:p>
                      <a:pPr algn="ctr"/>
                      <a:r>
                        <a:rPr lang="en-GB" dirty="0" smtClean="0"/>
                        <a:t>Burton Albion</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Southport</a:t>
                      </a:r>
                      <a:endParaRPr lang="en-GB" dirty="0"/>
                    </a:p>
                  </a:txBody>
                  <a:tcPr/>
                </a:tc>
                <a:tc>
                  <a:txBody>
                    <a:bodyPr/>
                    <a:lstStyle/>
                    <a:p>
                      <a:pPr algn="ctr"/>
                      <a:r>
                        <a:rPr lang="en-GB" dirty="0" smtClean="0"/>
                        <a:t>Gateshead</a:t>
                      </a:r>
                      <a:endParaRPr lang="en-GB" dirty="0"/>
                    </a:p>
                  </a:txBody>
                  <a:tcPr/>
                </a:tc>
                <a:tc>
                  <a:txBody>
                    <a:bodyPr/>
                    <a:lstStyle/>
                    <a:p>
                      <a:pPr algn="ctr"/>
                      <a:endParaRPr lang="en-GB" dirty="0"/>
                    </a:p>
                  </a:txBody>
                  <a:tcPr/>
                </a:tc>
                <a:tc>
                  <a:txBody>
                    <a:bodyPr/>
                    <a:lstStyle/>
                    <a:p>
                      <a:pPr algn="ctr"/>
                      <a:r>
                        <a:rPr lang="en-GB" dirty="0" smtClean="0"/>
                        <a:t>Draw</a:t>
                      </a:r>
                      <a:endParaRPr lang="en-GB" dirty="0"/>
                    </a:p>
                  </a:txBody>
                  <a:tcPr/>
                </a:tc>
                <a:tc>
                  <a:txBody>
                    <a:bodyPr/>
                    <a:lstStyle/>
                    <a:p>
                      <a:pPr algn="ctr"/>
                      <a:endParaRPr lang="en-GB" dirty="0"/>
                    </a:p>
                  </a:txBody>
                  <a:tcPr/>
                </a:tc>
              </a:tr>
              <a:tr h="322260">
                <a:tc>
                  <a:txBody>
                    <a:bodyPr/>
                    <a:lstStyle/>
                    <a:p>
                      <a:pPr algn="ctr"/>
                      <a:r>
                        <a:rPr lang="en-GB" dirty="0" smtClean="0"/>
                        <a:t>Chester</a:t>
                      </a:r>
                      <a:endParaRPr lang="en-GB" dirty="0"/>
                    </a:p>
                  </a:txBody>
                  <a:tcPr/>
                </a:tc>
                <a:tc>
                  <a:txBody>
                    <a:bodyPr/>
                    <a:lstStyle/>
                    <a:p>
                      <a:pPr algn="ctr"/>
                      <a:r>
                        <a:rPr lang="en-GB" dirty="0" smtClean="0"/>
                        <a:t>FC Halifax</a:t>
                      </a:r>
                      <a:endParaRPr lang="en-GB" dirty="0"/>
                    </a:p>
                  </a:txBody>
                  <a:tcPr/>
                </a:tc>
                <a:tc>
                  <a:txBody>
                    <a:bodyPr/>
                    <a:lstStyle/>
                    <a:p>
                      <a:pPr algn="ctr"/>
                      <a:endParaRPr lang="en-GB" dirty="0"/>
                    </a:p>
                  </a:txBody>
                  <a:tcPr/>
                </a:tc>
                <a:tc>
                  <a:txBody>
                    <a:bodyPr/>
                    <a:lstStyle/>
                    <a:p>
                      <a:pPr algn="ctr"/>
                      <a:r>
                        <a:rPr lang="en-GB" dirty="0" smtClean="0"/>
                        <a:t>Draw</a:t>
                      </a:r>
                      <a:endParaRPr lang="en-GB" dirty="0"/>
                    </a:p>
                  </a:txBody>
                  <a:tcPr/>
                </a:tc>
                <a:tc>
                  <a:txBody>
                    <a:bodyPr/>
                    <a:lstStyle/>
                    <a:p>
                      <a:pPr algn="ctr"/>
                      <a:endParaRPr lang="en-GB" dirty="0"/>
                    </a:p>
                  </a:txBody>
                  <a:tcPr/>
                </a:tc>
              </a:tr>
              <a:tr h="322260">
                <a:tc>
                  <a:txBody>
                    <a:bodyPr/>
                    <a:lstStyle/>
                    <a:p>
                      <a:pPr algn="ctr"/>
                      <a:r>
                        <a:rPr lang="en-GB" dirty="0" smtClean="0"/>
                        <a:t>Mansfield Town</a:t>
                      </a:r>
                      <a:endParaRPr lang="en-GB" dirty="0"/>
                    </a:p>
                  </a:txBody>
                  <a:tcPr/>
                </a:tc>
                <a:tc>
                  <a:txBody>
                    <a:bodyPr/>
                    <a:lstStyle/>
                    <a:p>
                      <a:pPr algn="ctr"/>
                      <a:r>
                        <a:rPr lang="en-GB" dirty="0" smtClean="0"/>
                        <a:t>Aldershot</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Away</a:t>
                      </a:r>
                      <a:endParaRPr lang="en-GB" dirty="0"/>
                    </a:p>
                  </a:txBody>
                  <a:tcPr/>
                </a:tc>
              </a:tr>
              <a:tr h="322260">
                <a:tc>
                  <a:txBody>
                    <a:bodyPr/>
                    <a:lstStyle/>
                    <a:p>
                      <a:pPr algn="ctr"/>
                      <a:r>
                        <a:rPr lang="en-GB" dirty="0" smtClean="0"/>
                        <a:t>Bury</a:t>
                      </a:r>
                      <a:endParaRPr lang="en-GB" dirty="0"/>
                    </a:p>
                  </a:txBody>
                  <a:tcPr/>
                </a:tc>
                <a:tc>
                  <a:txBody>
                    <a:bodyPr/>
                    <a:lstStyle/>
                    <a:p>
                      <a:pPr algn="ctr"/>
                      <a:r>
                        <a:rPr lang="en-GB" dirty="0" smtClean="0"/>
                        <a:t>Rotherham</a:t>
                      </a:r>
                      <a:endParaRPr lang="en-GB" dirty="0"/>
                    </a:p>
                  </a:txBody>
                  <a:tcPr/>
                </a:tc>
                <a:tc>
                  <a:txBody>
                    <a:bodyPr/>
                    <a:lstStyle/>
                    <a:p>
                      <a:pPr algn="ctr"/>
                      <a:r>
                        <a:rPr lang="en-GB" dirty="0" smtClean="0"/>
                        <a:t>Home</a:t>
                      </a: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3216939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a:t>
            </a:r>
            <a:br>
              <a:rPr lang="en-GB" dirty="0" smtClean="0"/>
            </a:br>
            <a:r>
              <a:rPr lang="en-GB" dirty="0" smtClean="0"/>
              <a:t>1971-1982 &amp; 1990 - 2002</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844824"/>
            <a:ext cx="4680520" cy="3809018"/>
          </a:xfrm>
          <a:prstGeom prst="rect">
            <a:avLst/>
          </a:prstGeom>
          <a:noFill/>
          <a:ln>
            <a:noFill/>
          </a:ln>
        </p:spPr>
      </p:pic>
    </p:spTree>
    <p:extLst>
      <p:ext uri="{BB962C8B-B14F-4D97-AF65-F5344CB8AC3E}">
        <p14:creationId xmlns:p14="http://schemas.microsoft.com/office/powerpoint/2010/main" val="31016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Conveyor Belt</a:t>
            </a:r>
            <a:endParaRPr lang="en-GB" dirty="0"/>
          </a:p>
        </p:txBody>
      </p:sp>
      <p:sp>
        <p:nvSpPr>
          <p:cNvPr id="3" name="Content Placeholder 2"/>
          <p:cNvSpPr>
            <a:spLocks noGrp="1"/>
          </p:cNvSpPr>
          <p:nvPr>
            <p:ph idx="1"/>
          </p:nvPr>
        </p:nvSpPr>
        <p:spPr/>
        <p:txBody>
          <a:bodyPr/>
          <a:lstStyle/>
          <a:p>
            <a:pPr marL="0" indent="0">
              <a:buNone/>
            </a:pPr>
            <a:r>
              <a:rPr lang="en-GB" dirty="0" smtClean="0"/>
              <a:t>No cheating on this!</a:t>
            </a:r>
          </a:p>
          <a:p>
            <a:pPr marL="0" indent="0">
              <a:buNone/>
            </a:pPr>
            <a:r>
              <a:rPr lang="en-GB" dirty="0" smtClean="0"/>
              <a:t>Look at each slide for 20 seconds before moving on to the next slide.</a:t>
            </a:r>
            <a:endParaRPr lang="en-GB" dirty="0"/>
          </a:p>
        </p:txBody>
      </p:sp>
    </p:spTree>
    <p:extLst>
      <p:ext uri="{BB962C8B-B14F-4D97-AF65-F5344CB8AC3E}">
        <p14:creationId xmlns:p14="http://schemas.microsoft.com/office/powerpoint/2010/main" val="4140683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 Conveyor belt</a:t>
            </a:r>
            <a:br>
              <a:rPr lang="en-GB" dirty="0" smtClean="0"/>
            </a:br>
            <a:r>
              <a:rPr lang="en-GB" dirty="0" smtClean="0"/>
              <a:t>25 points per item+ Bonus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8652715"/>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dirty="0" smtClean="0"/>
                        <a:t>Abbot</a:t>
                      </a:r>
                      <a:r>
                        <a:rPr lang="en-GB" baseline="0" dirty="0" smtClean="0"/>
                        <a:t> Ales</a:t>
                      </a:r>
                      <a:endParaRPr lang="en-GB" dirty="0"/>
                    </a:p>
                  </a:txBody>
                  <a:tcPr/>
                </a:tc>
                <a:tc>
                  <a:txBody>
                    <a:bodyPr/>
                    <a:lstStyle/>
                    <a:p>
                      <a:pPr algn="ctr"/>
                      <a:r>
                        <a:rPr lang="en-GB" dirty="0" smtClean="0"/>
                        <a:t>Almonds</a:t>
                      </a:r>
                      <a:endParaRPr lang="en-GB" dirty="0"/>
                    </a:p>
                  </a:txBody>
                  <a:tcPr/>
                </a:tc>
                <a:tc>
                  <a:txBody>
                    <a:bodyPr/>
                    <a:lstStyle/>
                    <a:p>
                      <a:pPr algn="ctr"/>
                      <a:r>
                        <a:rPr lang="en-GB" dirty="0" err="1" smtClean="0"/>
                        <a:t>Bellringer</a:t>
                      </a:r>
                      <a:endParaRPr lang="en-GB" dirty="0"/>
                    </a:p>
                  </a:txBody>
                  <a:tcPr/>
                </a:tc>
                <a:tc>
                  <a:txBody>
                    <a:bodyPr/>
                    <a:lstStyle/>
                    <a:p>
                      <a:pPr algn="ctr"/>
                      <a:r>
                        <a:rPr lang="en-GB" dirty="0" smtClean="0"/>
                        <a:t>Bells</a:t>
                      </a:r>
                      <a:endParaRPr lang="en-GB"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99693"/>
            <a:ext cx="1884437" cy="18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212961"/>
            <a:ext cx="1837184" cy="137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693628"/>
            <a:ext cx="1368152" cy="229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379110"/>
            <a:ext cx="1800200" cy="132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210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91013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dirty="0" smtClean="0"/>
                        <a:t>Bells</a:t>
                      </a:r>
                      <a:r>
                        <a:rPr lang="en-GB" baseline="0" dirty="0" smtClean="0"/>
                        <a:t> Whisky</a:t>
                      </a:r>
                      <a:endParaRPr lang="en-GB" dirty="0"/>
                    </a:p>
                  </a:txBody>
                  <a:tcPr/>
                </a:tc>
                <a:tc>
                  <a:txBody>
                    <a:bodyPr/>
                    <a:lstStyle/>
                    <a:p>
                      <a:pPr algn="ctr"/>
                      <a:r>
                        <a:rPr lang="en-GB" dirty="0" smtClean="0"/>
                        <a:t>Bishops</a:t>
                      </a:r>
                      <a:r>
                        <a:rPr lang="en-GB" baseline="0" dirty="0" smtClean="0"/>
                        <a:t> Fingers</a:t>
                      </a:r>
                      <a:endParaRPr lang="en-GB" dirty="0"/>
                    </a:p>
                  </a:txBody>
                  <a:tcPr/>
                </a:tc>
                <a:tc>
                  <a:txBody>
                    <a:bodyPr/>
                    <a:lstStyle/>
                    <a:p>
                      <a:pPr algn="ctr"/>
                      <a:r>
                        <a:rPr lang="en-GB" dirty="0" smtClean="0"/>
                        <a:t>Brazil</a:t>
                      </a:r>
                      <a:r>
                        <a:rPr lang="en-GB" baseline="0" dirty="0" smtClean="0"/>
                        <a:t> Nuts</a:t>
                      </a:r>
                      <a:endParaRPr lang="en-GB" dirty="0"/>
                    </a:p>
                  </a:txBody>
                  <a:tcPr/>
                </a:tc>
              </a:tr>
            </a:tbl>
          </a:graphicData>
        </a:graphic>
      </p:graphicFrame>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293189"/>
            <a:ext cx="2601915" cy="225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737079"/>
            <a:ext cx="2232248" cy="312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31184"/>
            <a:ext cx="2376264" cy="309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257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215786"/>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dirty="0" smtClean="0"/>
                        <a:t>Candles</a:t>
                      </a:r>
                      <a:endParaRPr lang="en-GB" dirty="0"/>
                    </a:p>
                  </a:txBody>
                  <a:tcPr/>
                </a:tc>
                <a:tc>
                  <a:txBody>
                    <a:bodyPr/>
                    <a:lstStyle/>
                    <a:p>
                      <a:pPr algn="ctr"/>
                      <a:r>
                        <a:rPr lang="en-GB" dirty="0" smtClean="0"/>
                        <a:t>Cashew</a:t>
                      </a:r>
                      <a:r>
                        <a:rPr lang="en-GB" baseline="0" dirty="0" smtClean="0"/>
                        <a:t> Nuts</a:t>
                      </a:r>
                      <a:endParaRPr lang="en-GB" dirty="0"/>
                    </a:p>
                  </a:txBody>
                  <a:tcPr/>
                </a:tc>
                <a:tc>
                  <a:txBody>
                    <a:bodyPr/>
                    <a:lstStyle/>
                    <a:p>
                      <a:pPr algn="ctr"/>
                      <a:r>
                        <a:rPr lang="en-GB" dirty="0" smtClean="0"/>
                        <a:t>Chestnuts</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dirty="0" smtClean="0"/>
                        <a:t>Choir Boys</a:t>
                      </a:r>
                      <a:endParaRPr lang="en-GB" dirty="0"/>
                    </a:p>
                  </a:txBody>
                  <a:tcPr/>
                </a:tc>
                <a:tc>
                  <a:txBody>
                    <a:bodyPr/>
                    <a:lstStyle/>
                    <a:p>
                      <a:pPr algn="ctr"/>
                      <a:r>
                        <a:rPr lang="en-GB" dirty="0" smtClean="0"/>
                        <a:t>Church Mice</a:t>
                      </a:r>
                      <a:endParaRPr lang="en-GB" dirty="0"/>
                    </a:p>
                  </a:txBody>
                  <a:tcPr/>
                </a:tc>
                <a:tc>
                  <a:txBody>
                    <a:bodyPr/>
                    <a:lstStyle/>
                    <a:p>
                      <a:pPr algn="ctr"/>
                      <a:r>
                        <a:rPr lang="en-GB" dirty="0" smtClean="0"/>
                        <a:t>Church Spires</a:t>
                      </a:r>
                      <a:endParaRPr lang="en-GB" dirty="0"/>
                    </a:p>
                  </a:txBody>
                  <a:tcPr/>
                </a:tc>
              </a:tr>
            </a:tbl>
          </a:graphicData>
        </a:graphic>
      </p:graphicFrame>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692083"/>
            <a:ext cx="1656184" cy="157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2065" y="3871810"/>
            <a:ext cx="1384486" cy="17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880" y="1666534"/>
            <a:ext cx="1440160" cy="159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898" y="1692083"/>
            <a:ext cx="22955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272" y="3928273"/>
            <a:ext cx="18573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8565" y="3751221"/>
            <a:ext cx="1942190" cy="18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86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0768413"/>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1</a:t>
                      </a:r>
                      <a:endParaRPr lang="en-GB" dirty="0"/>
                    </a:p>
                  </a:txBody>
                  <a:tcPr/>
                </a:tc>
                <a:tc>
                  <a:txBody>
                    <a:bodyPr/>
                    <a:lstStyle/>
                    <a:p>
                      <a:pPr algn="ctr"/>
                      <a:r>
                        <a:rPr lang="en-GB" dirty="0" smtClean="0"/>
                        <a:t>2</a:t>
                      </a:r>
                      <a:endParaRPr lang="en-GB" dirty="0"/>
                    </a:p>
                  </a:txBody>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23013"/>
            <a:ext cx="3800834" cy="24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23013"/>
            <a:ext cx="3360427" cy="239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554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864046"/>
              </p:ext>
            </p:extLst>
          </p:nvPr>
        </p:nvGraphicFramePr>
        <p:xfrm>
          <a:off x="467544" y="1628800"/>
          <a:ext cx="8229600" cy="3200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0">
                <a:tc>
                  <a:txBody>
                    <a:bodyPr/>
                    <a:lstStyle/>
                    <a:p>
                      <a:pPr algn="ctr"/>
                      <a:r>
                        <a:rPr lang="en-GB" dirty="0" smtClean="0"/>
                        <a:t>Collection Plates</a:t>
                      </a:r>
                      <a:endParaRPr lang="en-GB" dirty="0"/>
                    </a:p>
                  </a:txBody>
                  <a:tcPr/>
                </a:tc>
                <a:tc>
                  <a:txBody>
                    <a:bodyPr/>
                    <a:lstStyle/>
                    <a:p>
                      <a:pPr algn="ctr"/>
                      <a:r>
                        <a:rPr lang="en-GB" dirty="0" smtClean="0"/>
                        <a:t>Cuddly Canons</a:t>
                      </a:r>
                      <a:endParaRPr lang="en-GB" dirty="0"/>
                    </a:p>
                  </a:txBody>
                  <a:tcPr/>
                </a:tc>
                <a:tc>
                  <a:txBody>
                    <a:bodyPr/>
                    <a:lstStyle/>
                    <a:p>
                      <a:pPr algn="ctr"/>
                      <a:r>
                        <a:rPr lang="en-GB" dirty="0" smtClean="0"/>
                        <a:t>Font</a:t>
                      </a:r>
                      <a:endParaRPr lang="en-GB" dirty="0"/>
                    </a:p>
                  </a:txBody>
                  <a:tcPr/>
                </a:tc>
              </a:tr>
            </a:tbl>
          </a:graphicData>
        </a:graphic>
      </p:graphicFrame>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307822"/>
            <a:ext cx="2592288" cy="175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72312"/>
            <a:ext cx="1944216" cy="249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899548"/>
            <a:ext cx="1944216" cy="246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986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7899572"/>
              </p:ext>
            </p:extLst>
          </p:nvPr>
        </p:nvGraphicFramePr>
        <p:xfrm>
          <a:off x="457200" y="1600200"/>
          <a:ext cx="8229600" cy="4216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Hazelnuts</a:t>
                      </a:r>
                      <a:endParaRPr lang="en-GB" dirty="0"/>
                    </a:p>
                  </a:txBody>
                  <a:tcPr/>
                </a:tc>
                <a:tc>
                  <a:txBody>
                    <a:bodyPr/>
                    <a:lstStyle/>
                    <a:p>
                      <a:pPr algn="ctr"/>
                      <a:r>
                        <a:rPr lang="en-GB" dirty="0" smtClean="0"/>
                        <a:t>Monkey Nuts</a:t>
                      </a:r>
                      <a:endParaRPr lang="en-GB" dirty="0"/>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Walnuts</a:t>
                      </a:r>
                      <a:endParaRPr lang="en-GB" dirty="0"/>
                    </a:p>
                  </a:txBody>
                  <a:tcPr/>
                </a:tc>
                <a:tc>
                  <a:txBody>
                    <a:bodyPr/>
                    <a:lstStyle/>
                    <a:p>
                      <a:pPr algn="ctr"/>
                      <a:r>
                        <a:rPr lang="en-GB" dirty="0" err="1" smtClean="0"/>
                        <a:t>Wingnuts</a:t>
                      </a:r>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72846"/>
            <a:ext cx="1728192" cy="15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41369"/>
            <a:ext cx="2304256" cy="164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842974"/>
            <a:ext cx="2232248" cy="156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822450"/>
            <a:ext cx="244827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079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Let the thinking </a:t>
            </a:r>
            <a:r>
              <a:rPr lang="en-GB" sz="4800" dirty="0" smtClean="0"/>
              <a:t>commence.</a:t>
            </a:r>
          </a:p>
          <a:p>
            <a:pPr marL="0" indent="0" algn="ctr">
              <a:buNone/>
            </a:pPr>
            <a:r>
              <a:rPr lang="en-GB" sz="4800" dirty="0" smtClean="0"/>
              <a:t>30 </a:t>
            </a:r>
            <a:r>
              <a:rPr lang="en-GB" sz="4800" dirty="0" err="1" smtClean="0"/>
              <a:t>secs</a:t>
            </a:r>
            <a:r>
              <a:rPr lang="en-GB" sz="4800" dirty="0" smtClean="0"/>
              <a:t>.</a:t>
            </a:r>
            <a:endParaRPr lang="en-GB" sz="4800" dirty="0"/>
          </a:p>
        </p:txBody>
      </p:sp>
    </p:spTree>
    <p:extLst>
      <p:ext uri="{BB962C8B-B14F-4D97-AF65-F5344CB8AC3E}">
        <p14:creationId xmlns:p14="http://schemas.microsoft.com/office/powerpoint/2010/main" val="1202698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smtClean="0"/>
              <a:t>Keep thinking. 20 seconds to go.</a:t>
            </a:r>
            <a:endParaRPr lang="en-GB" dirty="0"/>
          </a:p>
        </p:txBody>
      </p:sp>
    </p:spTree>
    <p:extLst>
      <p:ext uri="{BB962C8B-B14F-4D97-AF65-F5344CB8AC3E}">
        <p14:creationId xmlns:p14="http://schemas.microsoft.com/office/powerpoint/2010/main" val="3477386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smtClean="0"/>
              <a:t>Keep thinking. 10 seconds to go.</a:t>
            </a:r>
            <a:endParaRPr lang="en-GB" dirty="0"/>
          </a:p>
        </p:txBody>
      </p:sp>
    </p:spTree>
    <p:extLst>
      <p:ext uri="{BB962C8B-B14F-4D97-AF65-F5344CB8AC3E}">
        <p14:creationId xmlns:p14="http://schemas.microsoft.com/office/powerpoint/2010/main" val="500334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Conveyor Belt</a:t>
            </a:r>
            <a:endParaRPr lang="en-GB" dirty="0"/>
          </a:p>
        </p:txBody>
      </p:sp>
      <p:sp>
        <p:nvSpPr>
          <p:cNvPr id="3" name="Content Placeholder 2"/>
          <p:cNvSpPr>
            <a:spLocks noGrp="1"/>
          </p:cNvSpPr>
          <p:nvPr>
            <p:ph idx="1"/>
          </p:nvPr>
        </p:nvSpPr>
        <p:spPr/>
        <p:txBody>
          <a:bodyPr/>
          <a:lstStyle/>
          <a:p>
            <a:pPr marL="0" indent="0">
              <a:buNone/>
            </a:pPr>
            <a:r>
              <a:rPr lang="en-GB" dirty="0" smtClean="0"/>
              <a:t>Write down as many of the 20 items on the conveyor belt, but for a bonus you must also record how many of each of the individual items there were in each of the 20 sections.</a:t>
            </a:r>
            <a:endParaRPr lang="en-GB" dirty="0"/>
          </a:p>
        </p:txBody>
      </p:sp>
    </p:spTree>
    <p:extLst>
      <p:ext uri="{BB962C8B-B14F-4D97-AF65-F5344CB8AC3E}">
        <p14:creationId xmlns:p14="http://schemas.microsoft.com/office/powerpoint/2010/main" val="28767358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Conveyor Belt</a:t>
            </a:r>
            <a:endParaRPr lang="en-GB" dirty="0"/>
          </a:p>
        </p:txBody>
      </p:sp>
      <p:sp>
        <p:nvSpPr>
          <p:cNvPr id="3" name="Content Placeholder 2"/>
          <p:cNvSpPr>
            <a:spLocks noGrp="1"/>
          </p:cNvSpPr>
          <p:nvPr>
            <p:ph idx="1"/>
          </p:nvPr>
        </p:nvSpPr>
        <p:spPr/>
        <p:txBody>
          <a:bodyPr/>
          <a:lstStyle/>
          <a:p>
            <a:pPr marL="0" indent="0">
              <a:buNone/>
            </a:pPr>
            <a:r>
              <a:rPr lang="en-GB" dirty="0" smtClean="0"/>
              <a:t>I predict, if you do this fairly, then you will remember 16 of the items and accurately record the correct number of 10 of those 16 items.</a:t>
            </a:r>
          </a:p>
          <a:p>
            <a:pPr marL="0" indent="0">
              <a:buNone/>
            </a:pPr>
            <a:r>
              <a:rPr lang="en-GB" dirty="0" smtClean="0"/>
              <a:t>Hence, I predict 16 x 25 </a:t>
            </a:r>
            <a:r>
              <a:rPr lang="en-GB" dirty="0" err="1" smtClean="0"/>
              <a:t>pts</a:t>
            </a:r>
            <a:r>
              <a:rPr lang="en-GB" dirty="0" smtClean="0"/>
              <a:t> + 10 x 25 </a:t>
            </a:r>
            <a:r>
              <a:rPr lang="en-GB" dirty="0" err="1" smtClean="0"/>
              <a:t>pts</a:t>
            </a:r>
            <a:r>
              <a:rPr lang="en-GB" dirty="0" smtClean="0"/>
              <a:t> = 650 </a:t>
            </a:r>
            <a:r>
              <a:rPr lang="en-GB" dirty="0" err="1" smtClean="0"/>
              <a:t>pts</a:t>
            </a:r>
            <a:r>
              <a:rPr lang="en-GB" dirty="0" smtClean="0"/>
              <a:t>, and a running total of 2300 pts.</a:t>
            </a:r>
            <a:endParaRPr lang="en-GB" dirty="0"/>
          </a:p>
        </p:txBody>
      </p:sp>
    </p:spTree>
    <p:extLst>
      <p:ext uri="{BB962C8B-B14F-4D97-AF65-F5344CB8AC3E}">
        <p14:creationId xmlns:p14="http://schemas.microsoft.com/office/powerpoint/2010/main" val="876434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Generation Game Conveyor Belt</a:t>
            </a:r>
            <a:br>
              <a:rPr lang="en-GB" sz="3200" dirty="0" smtClean="0"/>
            </a:br>
            <a:r>
              <a:rPr lang="en-GB" sz="3200" dirty="0" smtClean="0"/>
              <a:t>25 </a:t>
            </a:r>
            <a:r>
              <a:rPr lang="en-GB" sz="3200" dirty="0" err="1" smtClean="0"/>
              <a:t>pts</a:t>
            </a:r>
            <a:r>
              <a:rPr lang="en-GB" sz="3200" dirty="0" smtClean="0"/>
              <a:t> each item (50 </a:t>
            </a:r>
            <a:r>
              <a:rPr lang="en-GB" sz="3200" dirty="0" err="1" smtClean="0"/>
              <a:t>pts</a:t>
            </a:r>
            <a:r>
              <a:rPr lang="en-GB" sz="3200" dirty="0" smtClean="0"/>
              <a:t> if correct number)</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416280"/>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dirty="0" smtClean="0"/>
                        <a:t>Abbot Ales</a:t>
                      </a:r>
                      <a:endParaRPr lang="en-GB" dirty="0"/>
                    </a:p>
                  </a:txBody>
                  <a:tcPr/>
                </a:tc>
                <a:tc>
                  <a:txBody>
                    <a:bodyPr/>
                    <a:lstStyle/>
                    <a:p>
                      <a:pPr algn="ctr"/>
                      <a:r>
                        <a:rPr lang="en-GB" dirty="0" smtClean="0"/>
                        <a:t>5</a:t>
                      </a:r>
                      <a:endParaRPr lang="en-GB" dirty="0"/>
                    </a:p>
                  </a:txBody>
                  <a:tcPr/>
                </a:tc>
                <a:tc>
                  <a:txBody>
                    <a:bodyPr/>
                    <a:lstStyle/>
                    <a:p>
                      <a:pPr algn="ctr"/>
                      <a:r>
                        <a:rPr lang="en-GB" dirty="0" smtClean="0"/>
                        <a:t>Choir Boys</a:t>
                      </a:r>
                      <a:endParaRPr lang="en-GB" dirty="0"/>
                    </a:p>
                  </a:txBody>
                  <a:tcPr/>
                </a:tc>
                <a:tc>
                  <a:txBody>
                    <a:bodyPr/>
                    <a:lstStyle/>
                    <a:p>
                      <a:pPr algn="ctr"/>
                      <a:r>
                        <a:rPr lang="en-GB" dirty="0" smtClean="0"/>
                        <a:t>4</a:t>
                      </a:r>
                      <a:endParaRPr lang="en-GB" dirty="0"/>
                    </a:p>
                  </a:txBody>
                  <a:tcPr/>
                </a:tc>
              </a:tr>
              <a:tr h="370840">
                <a:tc>
                  <a:txBody>
                    <a:bodyPr/>
                    <a:lstStyle/>
                    <a:p>
                      <a:pPr algn="ctr"/>
                      <a:r>
                        <a:rPr lang="en-GB" dirty="0" smtClean="0"/>
                        <a:t>Almonds</a:t>
                      </a:r>
                      <a:endParaRPr lang="en-GB" dirty="0"/>
                    </a:p>
                  </a:txBody>
                  <a:tcPr/>
                </a:tc>
                <a:tc>
                  <a:txBody>
                    <a:bodyPr/>
                    <a:lstStyle/>
                    <a:p>
                      <a:pPr algn="ctr"/>
                      <a:r>
                        <a:rPr lang="en-GB" dirty="0" smtClean="0"/>
                        <a:t>5</a:t>
                      </a:r>
                      <a:endParaRPr lang="en-GB" dirty="0"/>
                    </a:p>
                  </a:txBody>
                  <a:tcPr/>
                </a:tc>
                <a:tc>
                  <a:txBody>
                    <a:bodyPr/>
                    <a:lstStyle/>
                    <a:p>
                      <a:pPr algn="ctr"/>
                      <a:r>
                        <a:rPr lang="en-GB" dirty="0" smtClean="0"/>
                        <a:t>Church Mice</a:t>
                      </a:r>
                      <a:endParaRPr lang="en-GB" dirty="0"/>
                    </a:p>
                  </a:txBody>
                  <a:tcPr/>
                </a:tc>
                <a:tc>
                  <a:txBody>
                    <a:bodyPr/>
                    <a:lstStyle/>
                    <a:p>
                      <a:pPr algn="ctr"/>
                      <a:r>
                        <a:rPr lang="en-GB" dirty="0" smtClean="0"/>
                        <a:t>3</a:t>
                      </a:r>
                      <a:endParaRPr lang="en-GB" dirty="0"/>
                    </a:p>
                  </a:txBody>
                  <a:tcPr/>
                </a:tc>
              </a:tr>
              <a:tr h="370840">
                <a:tc>
                  <a:txBody>
                    <a:bodyPr/>
                    <a:lstStyle/>
                    <a:p>
                      <a:pPr algn="ctr"/>
                      <a:r>
                        <a:rPr lang="en-GB" dirty="0" err="1" smtClean="0"/>
                        <a:t>Bellringer</a:t>
                      </a:r>
                      <a:endParaRPr lang="en-GB" dirty="0"/>
                    </a:p>
                  </a:txBody>
                  <a:tcPr/>
                </a:tc>
                <a:tc>
                  <a:txBody>
                    <a:bodyPr/>
                    <a:lstStyle/>
                    <a:p>
                      <a:pPr algn="ctr"/>
                      <a:r>
                        <a:rPr lang="en-GB" dirty="0" smtClean="0"/>
                        <a:t>1</a:t>
                      </a:r>
                      <a:endParaRPr lang="en-GB" dirty="0"/>
                    </a:p>
                  </a:txBody>
                  <a:tcPr/>
                </a:tc>
                <a:tc>
                  <a:txBody>
                    <a:bodyPr/>
                    <a:lstStyle/>
                    <a:p>
                      <a:pPr algn="ctr"/>
                      <a:r>
                        <a:rPr lang="en-GB" dirty="0" smtClean="0"/>
                        <a:t>Church Spires</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Bells</a:t>
                      </a:r>
                      <a:endParaRPr lang="en-GB" dirty="0"/>
                    </a:p>
                  </a:txBody>
                  <a:tcPr/>
                </a:tc>
                <a:tc>
                  <a:txBody>
                    <a:bodyPr/>
                    <a:lstStyle/>
                    <a:p>
                      <a:pPr algn="ctr"/>
                      <a:r>
                        <a:rPr lang="en-GB" dirty="0" smtClean="0"/>
                        <a:t>6</a:t>
                      </a:r>
                      <a:endParaRPr lang="en-GB" dirty="0"/>
                    </a:p>
                  </a:txBody>
                  <a:tcPr/>
                </a:tc>
                <a:tc>
                  <a:txBody>
                    <a:bodyPr/>
                    <a:lstStyle/>
                    <a:p>
                      <a:pPr algn="ctr"/>
                      <a:r>
                        <a:rPr lang="en-GB" dirty="0" smtClean="0"/>
                        <a:t>Collection Plates</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Bells Whiskey</a:t>
                      </a:r>
                      <a:endParaRPr lang="en-GB" dirty="0"/>
                    </a:p>
                  </a:txBody>
                  <a:tcPr/>
                </a:tc>
                <a:tc>
                  <a:txBody>
                    <a:bodyPr/>
                    <a:lstStyle/>
                    <a:p>
                      <a:pPr algn="ctr"/>
                      <a:r>
                        <a:rPr lang="en-GB" dirty="0" smtClean="0"/>
                        <a:t>6</a:t>
                      </a:r>
                      <a:endParaRPr lang="en-GB" dirty="0"/>
                    </a:p>
                  </a:txBody>
                  <a:tcPr/>
                </a:tc>
                <a:tc>
                  <a:txBody>
                    <a:bodyPr/>
                    <a:lstStyle/>
                    <a:p>
                      <a:pPr algn="ctr"/>
                      <a:r>
                        <a:rPr lang="en-GB" dirty="0" smtClean="0"/>
                        <a:t>Cuddly Canons</a:t>
                      </a:r>
                      <a:endParaRPr lang="en-GB" dirty="0"/>
                    </a:p>
                  </a:txBody>
                  <a:tcPr/>
                </a:tc>
                <a:tc>
                  <a:txBody>
                    <a:bodyPr/>
                    <a:lstStyle/>
                    <a:p>
                      <a:pPr algn="ctr"/>
                      <a:r>
                        <a:rPr lang="en-GB" dirty="0" smtClean="0"/>
                        <a:t>4</a:t>
                      </a:r>
                      <a:endParaRPr lang="en-GB" dirty="0"/>
                    </a:p>
                  </a:txBody>
                  <a:tcPr/>
                </a:tc>
              </a:tr>
              <a:tr h="370840">
                <a:tc>
                  <a:txBody>
                    <a:bodyPr/>
                    <a:lstStyle/>
                    <a:p>
                      <a:pPr algn="ctr"/>
                      <a:r>
                        <a:rPr lang="en-GB" dirty="0" smtClean="0"/>
                        <a:t>Bishops Fingers</a:t>
                      </a:r>
                      <a:endParaRPr lang="en-GB" dirty="0"/>
                    </a:p>
                  </a:txBody>
                  <a:tcPr/>
                </a:tc>
                <a:tc>
                  <a:txBody>
                    <a:bodyPr/>
                    <a:lstStyle/>
                    <a:p>
                      <a:pPr algn="ctr"/>
                      <a:r>
                        <a:rPr lang="en-GB" dirty="0" smtClean="0"/>
                        <a:t>2</a:t>
                      </a:r>
                      <a:endParaRPr lang="en-GB" dirty="0"/>
                    </a:p>
                  </a:txBody>
                  <a:tcPr/>
                </a:tc>
                <a:tc>
                  <a:txBody>
                    <a:bodyPr/>
                    <a:lstStyle/>
                    <a:p>
                      <a:pPr algn="ctr"/>
                      <a:r>
                        <a:rPr lang="en-GB" dirty="0" smtClean="0"/>
                        <a:t>Font</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Brazil Nuts</a:t>
                      </a:r>
                      <a:endParaRPr lang="en-GB" dirty="0"/>
                    </a:p>
                  </a:txBody>
                  <a:tcPr/>
                </a:tc>
                <a:tc>
                  <a:txBody>
                    <a:bodyPr/>
                    <a:lstStyle/>
                    <a:p>
                      <a:pPr algn="ctr"/>
                      <a:r>
                        <a:rPr lang="en-GB" dirty="0" smtClean="0"/>
                        <a:t>5</a:t>
                      </a:r>
                      <a:endParaRPr lang="en-GB" dirty="0"/>
                    </a:p>
                  </a:txBody>
                  <a:tcPr/>
                </a:tc>
                <a:tc>
                  <a:txBody>
                    <a:bodyPr/>
                    <a:lstStyle/>
                    <a:p>
                      <a:pPr algn="ctr"/>
                      <a:r>
                        <a:rPr lang="en-GB" dirty="0" smtClean="0"/>
                        <a:t>Hazelnuts</a:t>
                      </a:r>
                      <a:endParaRPr lang="en-GB" dirty="0"/>
                    </a:p>
                  </a:txBody>
                  <a:tcPr/>
                </a:tc>
                <a:tc>
                  <a:txBody>
                    <a:bodyPr/>
                    <a:lstStyle/>
                    <a:p>
                      <a:pPr algn="ctr"/>
                      <a:r>
                        <a:rPr lang="en-GB" dirty="0" smtClean="0"/>
                        <a:t>12</a:t>
                      </a:r>
                      <a:endParaRPr lang="en-GB" dirty="0"/>
                    </a:p>
                  </a:txBody>
                  <a:tcPr/>
                </a:tc>
              </a:tr>
              <a:tr h="370840">
                <a:tc>
                  <a:txBody>
                    <a:bodyPr/>
                    <a:lstStyle/>
                    <a:p>
                      <a:pPr algn="ctr"/>
                      <a:r>
                        <a:rPr lang="en-GB" dirty="0" smtClean="0"/>
                        <a:t>Candles</a:t>
                      </a:r>
                      <a:endParaRPr lang="en-GB" dirty="0"/>
                    </a:p>
                  </a:txBody>
                  <a:tcPr/>
                </a:tc>
                <a:tc>
                  <a:txBody>
                    <a:bodyPr/>
                    <a:lstStyle/>
                    <a:p>
                      <a:pPr algn="ctr"/>
                      <a:r>
                        <a:rPr lang="en-GB" dirty="0" smtClean="0"/>
                        <a:t>10</a:t>
                      </a:r>
                      <a:endParaRPr lang="en-GB" dirty="0"/>
                    </a:p>
                  </a:txBody>
                  <a:tcPr/>
                </a:tc>
                <a:tc>
                  <a:txBody>
                    <a:bodyPr/>
                    <a:lstStyle/>
                    <a:p>
                      <a:pPr algn="ctr"/>
                      <a:r>
                        <a:rPr lang="en-GB" dirty="0" smtClean="0"/>
                        <a:t>Monkey Nuts</a:t>
                      </a:r>
                      <a:endParaRPr lang="en-GB" dirty="0"/>
                    </a:p>
                  </a:txBody>
                  <a:tcPr/>
                </a:tc>
                <a:tc>
                  <a:txBody>
                    <a:bodyPr/>
                    <a:lstStyle/>
                    <a:p>
                      <a:pPr algn="ctr"/>
                      <a:r>
                        <a:rPr lang="en-GB" dirty="0" smtClean="0"/>
                        <a:t>11</a:t>
                      </a:r>
                      <a:endParaRPr lang="en-GB" dirty="0"/>
                    </a:p>
                  </a:txBody>
                  <a:tcPr/>
                </a:tc>
              </a:tr>
              <a:tr h="370840">
                <a:tc>
                  <a:txBody>
                    <a:bodyPr/>
                    <a:lstStyle/>
                    <a:p>
                      <a:pPr algn="ctr"/>
                      <a:r>
                        <a:rPr lang="en-GB" dirty="0" smtClean="0"/>
                        <a:t>Cashew Nuts</a:t>
                      </a:r>
                      <a:endParaRPr lang="en-GB" dirty="0"/>
                    </a:p>
                  </a:txBody>
                  <a:tcPr/>
                </a:tc>
                <a:tc>
                  <a:txBody>
                    <a:bodyPr/>
                    <a:lstStyle/>
                    <a:p>
                      <a:pPr algn="ctr"/>
                      <a:r>
                        <a:rPr lang="en-GB" dirty="0" smtClean="0"/>
                        <a:t>16</a:t>
                      </a:r>
                      <a:endParaRPr lang="en-GB" dirty="0"/>
                    </a:p>
                  </a:txBody>
                  <a:tcPr/>
                </a:tc>
                <a:tc>
                  <a:txBody>
                    <a:bodyPr/>
                    <a:lstStyle/>
                    <a:p>
                      <a:pPr algn="ctr"/>
                      <a:r>
                        <a:rPr lang="en-GB" dirty="0" smtClean="0"/>
                        <a:t>Walnuts</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Chestnuts</a:t>
                      </a:r>
                      <a:endParaRPr lang="en-GB" dirty="0"/>
                    </a:p>
                  </a:txBody>
                  <a:tcPr/>
                </a:tc>
                <a:tc>
                  <a:txBody>
                    <a:bodyPr/>
                    <a:lstStyle/>
                    <a:p>
                      <a:pPr algn="ctr"/>
                      <a:r>
                        <a:rPr lang="en-GB" dirty="0" smtClean="0"/>
                        <a:t>3</a:t>
                      </a:r>
                      <a:endParaRPr lang="en-GB" dirty="0"/>
                    </a:p>
                  </a:txBody>
                  <a:tcPr/>
                </a:tc>
                <a:tc>
                  <a:txBody>
                    <a:bodyPr/>
                    <a:lstStyle/>
                    <a:p>
                      <a:pPr algn="ctr"/>
                      <a:r>
                        <a:rPr lang="en-GB" dirty="0" err="1" smtClean="0"/>
                        <a:t>Wingnuts</a:t>
                      </a:r>
                      <a:endParaRPr lang="en-GB" dirty="0"/>
                    </a:p>
                  </a:txBody>
                  <a:tcPr/>
                </a:tc>
                <a:tc>
                  <a:txBody>
                    <a:bodyPr/>
                    <a:lstStyle/>
                    <a:p>
                      <a:pPr algn="ctr"/>
                      <a:r>
                        <a:rPr lang="en-GB" dirty="0" smtClean="0"/>
                        <a:t>4</a:t>
                      </a:r>
                      <a:endParaRPr lang="en-GB" dirty="0"/>
                    </a:p>
                  </a:txBody>
                  <a:tcPr/>
                </a:tc>
              </a:tr>
            </a:tbl>
          </a:graphicData>
        </a:graphic>
      </p:graphicFrame>
    </p:spTree>
    <p:extLst>
      <p:ext uri="{BB962C8B-B14F-4D97-AF65-F5344CB8AC3E}">
        <p14:creationId xmlns:p14="http://schemas.microsoft.com/office/powerpoint/2010/main" val="918732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Pointless</a:t>
            </a:r>
            <a:br>
              <a:rPr lang="en-GB" dirty="0" smtClean="0"/>
            </a:br>
            <a:r>
              <a:rPr lang="en-GB" dirty="0" smtClean="0"/>
              <a:t>24</a:t>
            </a:r>
            <a:r>
              <a:rPr lang="en-GB" baseline="30000" dirty="0" smtClean="0"/>
              <a:t>th</a:t>
            </a:r>
            <a:r>
              <a:rPr lang="en-GB" dirty="0" smtClean="0"/>
              <a:t> August 2009 - present</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616624" cy="4203359"/>
          </a:xfrm>
          <a:prstGeom prst="rect">
            <a:avLst/>
          </a:prstGeom>
          <a:noFill/>
          <a:ln>
            <a:noFill/>
          </a:ln>
        </p:spPr>
      </p:pic>
    </p:spTree>
    <p:extLst>
      <p:ext uri="{BB962C8B-B14F-4D97-AF65-F5344CB8AC3E}">
        <p14:creationId xmlns:p14="http://schemas.microsoft.com/office/powerpoint/2010/main" val="1386494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Round</a:t>
            </a:r>
            <a:endParaRPr lang="en-GB" dirty="0"/>
          </a:p>
        </p:txBody>
      </p:sp>
      <p:sp>
        <p:nvSpPr>
          <p:cNvPr id="3" name="Content Placeholder 2"/>
          <p:cNvSpPr>
            <a:spLocks noGrp="1"/>
          </p:cNvSpPr>
          <p:nvPr>
            <p:ph idx="1"/>
          </p:nvPr>
        </p:nvSpPr>
        <p:spPr/>
        <p:txBody>
          <a:bodyPr/>
          <a:lstStyle/>
          <a:p>
            <a:pPr marL="0" indent="0" algn="ctr">
              <a:buNone/>
            </a:pPr>
            <a:r>
              <a:rPr lang="en-GB" dirty="0" smtClean="0"/>
              <a:t>Think of a word in the Oxford English Dictionary ending in </a:t>
            </a:r>
          </a:p>
          <a:p>
            <a:pPr marL="0" indent="0">
              <a:buNone/>
            </a:pPr>
            <a:r>
              <a:rPr lang="en-GB" dirty="0" smtClean="0"/>
              <a:t>                                        UNE</a:t>
            </a:r>
          </a:p>
          <a:p>
            <a:pPr marL="0" indent="0" algn="ctr">
              <a:buNone/>
            </a:pPr>
            <a:r>
              <a:rPr lang="en-GB" dirty="0" smtClean="0"/>
              <a:t>The longer, more obscure your word the more points you will score.</a:t>
            </a:r>
          </a:p>
          <a:p>
            <a:pPr marL="0" indent="0" algn="ctr">
              <a:buNone/>
            </a:pPr>
            <a:r>
              <a:rPr lang="en-GB" dirty="0" smtClean="0"/>
              <a:t>Points </a:t>
            </a:r>
            <a:r>
              <a:rPr lang="en-GB" dirty="0" smtClean="0"/>
              <a:t>will be awarded from </a:t>
            </a:r>
            <a:r>
              <a:rPr lang="en-GB" dirty="0" smtClean="0"/>
              <a:t>1 to </a:t>
            </a:r>
            <a:r>
              <a:rPr lang="en-GB" dirty="0" smtClean="0"/>
              <a:t>500 for the word you choose.</a:t>
            </a:r>
            <a:endParaRPr lang="en-GB" dirty="0"/>
          </a:p>
        </p:txBody>
      </p:sp>
    </p:spTree>
    <p:extLst>
      <p:ext uri="{BB962C8B-B14F-4D97-AF65-F5344CB8AC3E}">
        <p14:creationId xmlns:p14="http://schemas.microsoft.com/office/powerpoint/2010/main" val="56446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679936"/>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3600770" cy="312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678" y="2276871"/>
            <a:ext cx="3818279" cy="211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Pointless</a:t>
            </a:r>
            <a:endParaRPr lang="en-GB" dirty="0"/>
          </a:p>
        </p:txBody>
      </p:sp>
      <p:sp>
        <p:nvSpPr>
          <p:cNvPr id="3" name="Content Placeholder 2"/>
          <p:cNvSpPr>
            <a:spLocks noGrp="1"/>
          </p:cNvSpPr>
          <p:nvPr>
            <p:ph idx="1"/>
          </p:nvPr>
        </p:nvSpPr>
        <p:spPr/>
        <p:txBody>
          <a:bodyPr/>
          <a:lstStyle/>
          <a:p>
            <a:pPr marL="0" indent="0" algn="ctr">
              <a:buNone/>
            </a:pPr>
            <a:r>
              <a:rPr lang="en-GB" dirty="0" smtClean="0"/>
              <a:t>What is your word?</a:t>
            </a:r>
          </a:p>
          <a:p>
            <a:pPr marL="0" indent="0" algn="ctr">
              <a:buNone/>
            </a:pPr>
            <a:r>
              <a:rPr lang="en-GB" dirty="0" smtClean="0"/>
              <a:t>I predict you will score 300 </a:t>
            </a:r>
            <a:r>
              <a:rPr lang="en-GB" dirty="0" err="1" smtClean="0"/>
              <a:t>pts</a:t>
            </a:r>
            <a:r>
              <a:rPr lang="en-GB" dirty="0" smtClean="0"/>
              <a:t> and have an overall total 2600 pts.</a:t>
            </a:r>
            <a:endParaRPr lang="en-GB" dirty="0"/>
          </a:p>
        </p:txBody>
      </p:sp>
    </p:spTree>
    <p:extLst>
      <p:ext uri="{BB962C8B-B14F-4D97-AF65-F5344CB8AC3E}">
        <p14:creationId xmlns:p14="http://schemas.microsoft.com/office/powerpoint/2010/main" val="17749185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Junior Board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427764"/>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GB" dirty="0" smtClean="0"/>
                        <a:t>AUNE</a:t>
                      </a:r>
                      <a:endParaRPr lang="en-GB" dirty="0"/>
                    </a:p>
                  </a:txBody>
                  <a:tcPr/>
                </a:tc>
                <a:tc>
                  <a:txBody>
                    <a:bodyPr/>
                    <a:lstStyle/>
                    <a:p>
                      <a:pPr algn="ctr"/>
                      <a:r>
                        <a:rPr lang="en-GB" dirty="0" smtClean="0"/>
                        <a:t>50</a:t>
                      </a:r>
                      <a:endParaRPr lang="en-GB" dirty="0"/>
                    </a:p>
                  </a:txBody>
                  <a:tcPr/>
                </a:tc>
                <a:tc>
                  <a:txBody>
                    <a:bodyPr/>
                    <a:lstStyle/>
                    <a:p>
                      <a:pPr algn="ctr"/>
                      <a:r>
                        <a:rPr lang="en-GB" dirty="0" smtClean="0"/>
                        <a:t>IMMUNE</a:t>
                      </a:r>
                      <a:endParaRPr lang="en-GB" dirty="0"/>
                    </a:p>
                  </a:txBody>
                  <a:tcPr/>
                </a:tc>
                <a:tc>
                  <a:txBody>
                    <a:bodyPr/>
                    <a:lstStyle/>
                    <a:p>
                      <a:pPr algn="ctr"/>
                      <a:r>
                        <a:rPr lang="en-GB" dirty="0" smtClean="0"/>
                        <a:t>150</a:t>
                      </a:r>
                      <a:endParaRPr lang="en-GB" dirty="0"/>
                    </a:p>
                  </a:txBody>
                  <a:tcPr/>
                </a:tc>
                <a:tc>
                  <a:txBody>
                    <a:bodyPr/>
                    <a:lstStyle/>
                    <a:p>
                      <a:pPr algn="ctr"/>
                      <a:r>
                        <a:rPr lang="en-GB" dirty="0" smtClean="0"/>
                        <a:t>DEJEUNE</a:t>
                      </a:r>
                      <a:endParaRPr lang="en-GB" dirty="0"/>
                    </a:p>
                  </a:txBody>
                  <a:tcPr/>
                </a:tc>
                <a:tc>
                  <a:txBody>
                    <a:bodyPr/>
                    <a:lstStyle/>
                    <a:p>
                      <a:pPr algn="ctr"/>
                      <a:r>
                        <a:rPr lang="en-GB" dirty="0" smtClean="0"/>
                        <a:t>250</a:t>
                      </a:r>
                      <a:endParaRPr lang="en-GB" dirty="0"/>
                    </a:p>
                  </a:txBody>
                  <a:tcPr/>
                </a:tc>
              </a:tr>
              <a:tr h="370840">
                <a:tc>
                  <a:txBody>
                    <a:bodyPr/>
                    <a:lstStyle/>
                    <a:p>
                      <a:pPr algn="ctr"/>
                      <a:r>
                        <a:rPr lang="en-GB" dirty="0" smtClean="0"/>
                        <a:t>DUNE</a:t>
                      </a:r>
                      <a:endParaRPr lang="en-GB" dirty="0"/>
                    </a:p>
                  </a:txBody>
                  <a:tcPr/>
                </a:tc>
                <a:tc>
                  <a:txBody>
                    <a:bodyPr/>
                    <a:lstStyle/>
                    <a:p>
                      <a:pPr algn="ctr"/>
                      <a:r>
                        <a:rPr lang="en-GB" dirty="0" smtClean="0"/>
                        <a:t>10</a:t>
                      </a:r>
                      <a:endParaRPr lang="en-GB" dirty="0"/>
                    </a:p>
                  </a:txBody>
                  <a:tcPr/>
                </a:tc>
                <a:tc>
                  <a:txBody>
                    <a:bodyPr/>
                    <a:lstStyle/>
                    <a:p>
                      <a:pPr algn="ctr"/>
                      <a:r>
                        <a:rPr lang="en-GB" dirty="0" smtClean="0"/>
                        <a:t>IMPUNE</a:t>
                      </a:r>
                      <a:endParaRPr lang="en-GB" dirty="0"/>
                    </a:p>
                  </a:txBody>
                  <a:tcPr/>
                </a:tc>
                <a:tc>
                  <a:txBody>
                    <a:bodyPr/>
                    <a:lstStyle/>
                    <a:p>
                      <a:pPr algn="ctr"/>
                      <a:r>
                        <a:rPr lang="en-GB" dirty="0" smtClean="0"/>
                        <a:t>200</a:t>
                      </a:r>
                      <a:endParaRPr lang="en-GB" dirty="0"/>
                    </a:p>
                  </a:txBody>
                  <a:tcPr/>
                </a:tc>
                <a:tc>
                  <a:txBody>
                    <a:bodyPr/>
                    <a:lstStyle/>
                    <a:p>
                      <a:pPr algn="ctr"/>
                      <a:r>
                        <a:rPr lang="en-GB" dirty="0" smtClean="0"/>
                        <a:t>DISTUNE</a:t>
                      </a:r>
                      <a:endParaRPr lang="en-GB" dirty="0"/>
                    </a:p>
                  </a:txBody>
                  <a:tcPr/>
                </a:tc>
                <a:tc>
                  <a:txBody>
                    <a:bodyPr/>
                    <a:lstStyle/>
                    <a:p>
                      <a:pPr algn="ctr"/>
                      <a:r>
                        <a:rPr lang="en-GB" dirty="0" smtClean="0"/>
                        <a:t>250</a:t>
                      </a:r>
                      <a:endParaRPr lang="en-GB" dirty="0"/>
                    </a:p>
                  </a:txBody>
                  <a:tcPr/>
                </a:tc>
              </a:tr>
              <a:tr h="370840">
                <a:tc>
                  <a:txBody>
                    <a:bodyPr/>
                    <a:lstStyle/>
                    <a:p>
                      <a:pPr algn="ctr"/>
                      <a:r>
                        <a:rPr lang="en-GB" dirty="0" smtClean="0"/>
                        <a:t>JUNE</a:t>
                      </a:r>
                      <a:endParaRPr lang="en-GB" dirty="0"/>
                    </a:p>
                  </a:txBody>
                  <a:tcPr/>
                </a:tc>
                <a:tc>
                  <a:txBody>
                    <a:bodyPr/>
                    <a:lstStyle/>
                    <a:p>
                      <a:pPr algn="ctr"/>
                      <a:r>
                        <a:rPr lang="en-GB" dirty="0" smtClean="0"/>
                        <a:t>10</a:t>
                      </a:r>
                      <a:endParaRPr lang="en-GB" dirty="0"/>
                    </a:p>
                  </a:txBody>
                  <a:tcPr/>
                </a:tc>
                <a:tc>
                  <a:txBody>
                    <a:bodyPr/>
                    <a:lstStyle/>
                    <a:p>
                      <a:pPr algn="ctr"/>
                      <a:r>
                        <a:rPr lang="en-GB" dirty="0" smtClean="0"/>
                        <a:t>INTUNE</a:t>
                      </a:r>
                      <a:endParaRPr lang="en-GB" dirty="0"/>
                    </a:p>
                  </a:txBody>
                  <a:tcPr/>
                </a:tc>
                <a:tc>
                  <a:txBody>
                    <a:bodyPr/>
                    <a:lstStyle/>
                    <a:p>
                      <a:pPr algn="ctr"/>
                      <a:r>
                        <a:rPr lang="en-GB" dirty="0" smtClean="0"/>
                        <a:t>150</a:t>
                      </a:r>
                      <a:endParaRPr lang="en-GB" dirty="0"/>
                    </a:p>
                  </a:txBody>
                  <a:tcPr/>
                </a:tc>
                <a:tc>
                  <a:txBody>
                    <a:bodyPr/>
                    <a:lstStyle/>
                    <a:p>
                      <a:pPr algn="ctr"/>
                      <a:r>
                        <a:rPr lang="en-GB" dirty="0" smtClean="0"/>
                        <a:t>FORTUNE</a:t>
                      </a:r>
                      <a:endParaRPr lang="en-GB" dirty="0"/>
                    </a:p>
                  </a:txBody>
                  <a:tcPr/>
                </a:tc>
                <a:tc>
                  <a:txBody>
                    <a:bodyPr/>
                    <a:lstStyle/>
                    <a:p>
                      <a:pPr algn="ctr"/>
                      <a:r>
                        <a:rPr lang="en-GB" dirty="0" smtClean="0"/>
                        <a:t>220</a:t>
                      </a:r>
                      <a:endParaRPr lang="en-GB" dirty="0"/>
                    </a:p>
                  </a:txBody>
                  <a:tcPr/>
                </a:tc>
              </a:tr>
              <a:tr h="370840">
                <a:tc>
                  <a:txBody>
                    <a:bodyPr/>
                    <a:lstStyle/>
                    <a:p>
                      <a:pPr algn="ctr"/>
                      <a:r>
                        <a:rPr lang="en-GB" dirty="0" smtClean="0"/>
                        <a:t>LUNE</a:t>
                      </a:r>
                      <a:endParaRPr lang="en-GB" dirty="0"/>
                    </a:p>
                  </a:txBody>
                  <a:tcPr/>
                </a:tc>
                <a:tc>
                  <a:txBody>
                    <a:bodyPr/>
                    <a:lstStyle/>
                    <a:p>
                      <a:pPr algn="ctr"/>
                      <a:r>
                        <a:rPr lang="en-GB" dirty="0" smtClean="0"/>
                        <a:t>10</a:t>
                      </a:r>
                      <a:endParaRPr lang="en-GB" dirty="0"/>
                    </a:p>
                  </a:txBody>
                  <a:tcPr/>
                </a:tc>
                <a:tc>
                  <a:txBody>
                    <a:bodyPr/>
                    <a:lstStyle/>
                    <a:p>
                      <a:pPr algn="ctr"/>
                      <a:r>
                        <a:rPr lang="en-GB" dirty="0" smtClean="0"/>
                        <a:t>JEJUNE</a:t>
                      </a:r>
                      <a:endParaRPr lang="en-GB" dirty="0"/>
                    </a:p>
                  </a:txBody>
                  <a:tcPr/>
                </a:tc>
                <a:tc>
                  <a:txBody>
                    <a:bodyPr/>
                    <a:lstStyle/>
                    <a:p>
                      <a:pPr algn="ctr"/>
                      <a:r>
                        <a:rPr lang="en-GB" dirty="0" smtClean="0"/>
                        <a:t>200</a:t>
                      </a:r>
                      <a:endParaRPr lang="en-GB" dirty="0"/>
                    </a:p>
                  </a:txBody>
                  <a:tcPr/>
                </a:tc>
                <a:tc>
                  <a:txBody>
                    <a:bodyPr/>
                    <a:lstStyle/>
                    <a:p>
                      <a:pPr algn="ctr"/>
                      <a:r>
                        <a:rPr lang="en-GB" dirty="0" smtClean="0"/>
                        <a:t>MISTUNE</a:t>
                      </a:r>
                      <a:endParaRPr lang="en-GB" dirty="0"/>
                    </a:p>
                  </a:txBody>
                  <a:tcPr/>
                </a:tc>
                <a:tc>
                  <a:txBody>
                    <a:bodyPr/>
                    <a:lstStyle/>
                    <a:p>
                      <a:pPr algn="ctr"/>
                      <a:r>
                        <a:rPr lang="en-GB" dirty="0" smtClean="0"/>
                        <a:t>220</a:t>
                      </a:r>
                      <a:endParaRPr lang="en-GB" dirty="0"/>
                    </a:p>
                  </a:txBody>
                  <a:tcPr/>
                </a:tc>
              </a:tr>
              <a:tr h="370840">
                <a:tc>
                  <a:txBody>
                    <a:bodyPr/>
                    <a:lstStyle/>
                    <a:p>
                      <a:pPr algn="ctr"/>
                      <a:r>
                        <a:rPr lang="en-GB" dirty="0" smtClean="0"/>
                        <a:t>RUNE</a:t>
                      </a:r>
                      <a:endParaRPr lang="en-GB" dirty="0"/>
                    </a:p>
                  </a:txBody>
                  <a:tcPr/>
                </a:tc>
                <a:tc>
                  <a:txBody>
                    <a:bodyPr/>
                    <a:lstStyle/>
                    <a:p>
                      <a:pPr algn="ctr"/>
                      <a:r>
                        <a:rPr lang="en-GB" dirty="0" smtClean="0"/>
                        <a:t>50</a:t>
                      </a:r>
                      <a:endParaRPr lang="en-GB" dirty="0"/>
                    </a:p>
                  </a:txBody>
                  <a:tcPr/>
                </a:tc>
                <a:tc>
                  <a:txBody>
                    <a:bodyPr/>
                    <a:lstStyle/>
                    <a:p>
                      <a:pPr algn="ctr"/>
                      <a:r>
                        <a:rPr lang="en-GB" dirty="0" smtClean="0"/>
                        <a:t>LACUNE</a:t>
                      </a:r>
                      <a:endParaRPr lang="en-GB" dirty="0"/>
                    </a:p>
                  </a:txBody>
                  <a:tcPr/>
                </a:tc>
                <a:tc>
                  <a:txBody>
                    <a:bodyPr/>
                    <a:lstStyle/>
                    <a:p>
                      <a:pPr algn="ctr"/>
                      <a:r>
                        <a:rPr lang="en-GB" dirty="0" smtClean="0"/>
                        <a:t>200</a:t>
                      </a:r>
                      <a:endParaRPr lang="en-GB" dirty="0"/>
                    </a:p>
                  </a:txBody>
                  <a:tcPr/>
                </a:tc>
                <a:tc>
                  <a:txBody>
                    <a:bodyPr/>
                    <a:lstStyle/>
                    <a:p>
                      <a:pPr algn="ctr"/>
                      <a:r>
                        <a:rPr lang="en-GB" dirty="0" smtClean="0"/>
                        <a:t>NEPTUNE</a:t>
                      </a:r>
                      <a:endParaRPr lang="en-GB" dirty="0"/>
                    </a:p>
                  </a:txBody>
                  <a:tcPr/>
                </a:tc>
                <a:tc>
                  <a:txBody>
                    <a:bodyPr/>
                    <a:lstStyle/>
                    <a:p>
                      <a:pPr algn="ctr"/>
                      <a:r>
                        <a:rPr lang="en-GB" dirty="0" smtClean="0"/>
                        <a:t>220</a:t>
                      </a:r>
                      <a:endParaRPr lang="en-GB" dirty="0"/>
                    </a:p>
                  </a:txBody>
                  <a:tcPr/>
                </a:tc>
              </a:tr>
              <a:tr h="370840">
                <a:tc>
                  <a:txBody>
                    <a:bodyPr/>
                    <a:lstStyle/>
                    <a:p>
                      <a:pPr algn="ctr"/>
                      <a:r>
                        <a:rPr lang="en-GB" dirty="0" smtClean="0"/>
                        <a:t>TUNE</a:t>
                      </a:r>
                      <a:endParaRPr lang="en-GB" dirty="0"/>
                    </a:p>
                  </a:txBody>
                  <a:tcPr/>
                </a:tc>
                <a:tc>
                  <a:txBody>
                    <a:bodyPr/>
                    <a:lstStyle/>
                    <a:p>
                      <a:pPr algn="ctr"/>
                      <a:r>
                        <a:rPr lang="en-GB" dirty="0" smtClean="0"/>
                        <a:t>10</a:t>
                      </a:r>
                      <a:endParaRPr lang="en-GB" dirty="0"/>
                    </a:p>
                  </a:txBody>
                  <a:tcPr/>
                </a:tc>
                <a:tc>
                  <a:txBody>
                    <a:bodyPr/>
                    <a:lstStyle/>
                    <a:p>
                      <a:pPr algn="ctr"/>
                      <a:r>
                        <a:rPr lang="en-GB" dirty="0" smtClean="0"/>
                        <a:t>LAGUNE</a:t>
                      </a:r>
                      <a:endParaRPr lang="en-GB" dirty="0"/>
                    </a:p>
                  </a:txBody>
                  <a:tcPr/>
                </a:tc>
                <a:tc>
                  <a:txBody>
                    <a:bodyPr/>
                    <a:lstStyle/>
                    <a:p>
                      <a:pPr algn="ctr"/>
                      <a:r>
                        <a:rPr lang="en-GB" dirty="0" smtClean="0"/>
                        <a:t>200</a:t>
                      </a:r>
                      <a:endParaRPr lang="en-GB" dirty="0"/>
                    </a:p>
                  </a:txBody>
                  <a:tcPr/>
                </a:tc>
                <a:tc>
                  <a:txBody>
                    <a:bodyPr/>
                    <a:lstStyle/>
                    <a:p>
                      <a:pPr algn="ctr"/>
                      <a:r>
                        <a:rPr lang="en-GB" dirty="0" smtClean="0"/>
                        <a:t>REPRUNE</a:t>
                      </a:r>
                      <a:endParaRPr lang="en-GB" dirty="0"/>
                    </a:p>
                  </a:txBody>
                  <a:tcPr/>
                </a:tc>
                <a:tc>
                  <a:txBody>
                    <a:bodyPr/>
                    <a:lstStyle/>
                    <a:p>
                      <a:pPr algn="ctr"/>
                      <a:r>
                        <a:rPr lang="en-GB" dirty="0" smtClean="0"/>
                        <a:t>250</a:t>
                      </a:r>
                      <a:endParaRPr lang="en-GB" dirty="0"/>
                    </a:p>
                  </a:txBody>
                  <a:tcPr/>
                </a:tc>
              </a:tr>
              <a:tr h="370840">
                <a:tc>
                  <a:txBody>
                    <a:bodyPr/>
                    <a:lstStyle/>
                    <a:p>
                      <a:pPr algn="ctr"/>
                      <a:r>
                        <a:rPr lang="en-GB" dirty="0" smtClean="0"/>
                        <a:t>PAUNE</a:t>
                      </a:r>
                      <a:endParaRPr lang="en-GB" dirty="0"/>
                    </a:p>
                  </a:txBody>
                  <a:tcPr/>
                </a:tc>
                <a:tc>
                  <a:txBody>
                    <a:bodyPr/>
                    <a:lstStyle/>
                    <a:p>
                      <a:pPr algn="ctr"/>
                      <a:r>
                        <a:rPr lang="en-GB" dirty="0" smtClean="0"/>
                        <a:t>100</a:t>
                      </a:r>
                      <a:endParaRPr lang="en-GB" dirty="0"/>
                    </a:p>
                  </a:txBody>
                  <a:tcPr/>
                </a:tc>
                <a:tc>
                  <a:txBody>
                    <a:bodyPr/>
                    <a:lstStyle/>
                    <a:p>
                      <a:pPr algn="ctr"/>
                      <a:r>
                        <a:rPr lang="en-GB" dirty="0" smtClean="0"/>
                        <a:t>PETUNE</a:t>
                      </a:r>
                      <a:endParaRPr lang="en-GB" dirty="0"/>
                    </a:p>
                  </a:txBody>
                  <a:tcPr/>
                </a:tc>
                <a:tc>
                  <a:txBody>
                    <a:bodyPr/>
                    <a:lstStyle/>
                    <a:p>
                      <a:pPr algn="ctr"/>
                      <a:r>
                        <a:rPr lang="en-GB" dirty="0" smtClean="0"/>
                        <a:t>200</a:t>
                      </a:r>
                      <a:endParaRPr lang="en-GB" dirty="0"/>
                    </a:p>
                  </a:txBody>
                  <a:tcPr/>
                </a:tc>
                <a:tc>
                  <a:txBody>
                    <a:bodyPr/>
                    <a:lstStyle/>
                    <a:p>
                      <a:pPr algn="ctr"/>
                      <a:r>
                        <a:rPr lang="en-GB" dirty="0" smtClean="0"/>
                        <a:t>TRIBUNE</a:t>
                      </a:r>
                      <a:endParaRPr lang="en-GB" dirty="0"/>
                    </a:p>
                  </a:txBody>
                  <a:tcPr/>
                </a:tc>
                <a:tc>
                  <a:txBody>
                    <a:bodyPr/>
                    <a:lstStyle/>
                    <a:p>
                      <a:pPr algn="ctr"/>
                      <a:r>
                        <a:rPr lang="en-GB" dirty="0" smtClean="0"/>
                        <a:t>220</a:t>
                      </a:r>
                      <a:endParaRPr lang="en-GB" dirty="0"/>
                    </a:p>
                  </a:txBody>
                  <a:tcPr/>
                </a:tc>
              </a:tr>
              <a:tr h="370840">
                <a:tc>
                  <a:txBody>
                    <a:bodyPr/>
                    <a:lstStyle/>
                    <a:p>
                      <a:pPr algn="ctr"/>
                      <a:r>
                        <a:rPr lang="en-GB" dirty="0" smtClean="0"/>
                        <a:t>PRUNE</a:t>
                      </a:r>
                      <a:endParaRPr lang="en-GB" dirty="0"/>
                    </a:p>
                  </a:txBody>
                  <a:tcPr/>
                </a:tc>
                <a:tc>
                  <a:txBody>
                    <a:bodyPr/>
                    <a:lstStyle/>
                    <a:p>
                      <a:pPr algn="ctr"/>
                      <a:r>
                        <a:rPr lang="en-GB" dirty="0" smtClean="0"/>
                        <a:t>50</a:t>
                      </a:r>
                      <a:endParaRPr lang="en-GB" dirty="0"/>
                    </a:p>
                  </a:txBody>
                  <a:tcPr/>
                </a:tc>
                <a:tc>
                  <a:txBody>
                    <a:bodyPr/>
                    <a:lstStyle/>
                    <a:p>
                      <a:pPr algn="ctr"/>
                      <a:r>
                        <a:rPr lang="en-GB" dirty="0" smtClean="0"/>
                        <a:t>TRIUNE</a:t>
                      </a:r>
                      <a:endParaRPr lang="en-GB" dirty="0"/>
                    </a:p>
                  </a:txBody>
                  <a:tcPr/>
                </a:tc>
                <a:tc>
                  <a:txBody>
                    <a:bodyPr/>
                    <a:lstStyle/>
                    <a:p>
                      <a:pPr algn="ctr"/>
                      <a:r>
                        <a:rPr lang="en-GB" dirty="0" smtClean="0"/>
                        <a:t>150</a:t>
                      </a:r>
                      <a:endParaRPr lang="en-GB" dirty="0"/>
                    </a:p>
                  </a:txBody>
                  <a:tcPr/>
                </a:tc>
                <a:tc>
                  <a:txBody>
                    <a:bodyPr/>
                    <a:lstStyle/>
                    <a:p>
                      <a:pPr algn="ctr"/>
                      <a:r>
                        <a:rPr lang="en-GB" dirty="0" smtClean="0"/>
                        <a:t>DEMILUNE</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SOUNE</a:t>
                      </a:r>
                      <a:endParaRPr lang="en-GB" dirty="0"/>
                    </a:p>
                  </a:txBody>
                  <a:tcPr/>
                </a:tc>
                <a:tc>
                  <a:txBody>
                    <a:bodyPr/>
                    <a:lstStyle/>
                    <a:p>
                      <a:pPr algn="ctr"/>
                      <a:r>
                        <a:rPr lang="en-GB" dirty="0" smtClean="0"/>
                        <a:t>100</a:t>
                      </a:r>
                      <a:endParaRPr lang="en-GB" dirty="0"/>
                    </a:p>
                  </a:txBody>
                  <a:tcPr/>
                </a:tc>
                <a:tc>
                  <a:txBody>
                    <a:bodyPr/>
                    <a:lstStyle/>
                    <a:p>
                      <a:pPr algn="ctr"/>
                      <a:r>
                        <a:rPr lang="en-GB" dirty="0" smtClean="0"/>
                        <a:t>UNTUNE</a:t>
                      </a:r>
                      <a:endParaRPr lang="en-GB" dirty="0"/>
                    </a:p>
                  </a:txBody>
                  <a:tcPr/>
                </a:tc>
                <a:tc>
                  <a:txBody>
                    <a:bodyPr/>
                    <a:lstStyle/>
                    <a:p>
                      <a:pPr algn="ctr"/>
                      <a:r>
                        <a:rPr lang="en-GB" dirty="0" smtClean="0"/>
                        <a:t>150</a:t>
                      </a:r>
                      <a:endParaRPr lang="en-GB" dirty="0"/>
                    </a:p>
                  </a:txBody>
                  <a:tcPr/>
                </a:tc>
                <a:tc>
                  <a:txBody>
                    <a:bodyPr/>
                    <a:lstStyle/>
                    <a:p>
                      <a:pPr algn="ctr"/>
                      <a:r>
                        <a:rPr lang="en-GB" dirty="0" smtClean="0"/>
                        <a:t>PERILUNE</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ATTUNE</a:t>
                      </a:r>
                      <a:endParaRPr lang="en-GB" dirty="0"/>
                    </a:p>
                  </a:txBody>
                  <a:tcPr/>
                </a:tc>
                <a:tc>
                  <a:txBody>
                    <a:bodyPr/>
                    <a:lstStyle/>
                    <a:p>
                      <a:pPr algn="ctr"/>
                      <a:r>
                        <a:rPr lang="en-GB" dirty="0" smtClean="0"/>
                        <a:t>100</a:t>
                      </a:r>
                      <a:endParaRPr lang="en-GB" dirty="0"/>
                    </a:p>
                  </a:txBody>
                  <a:tcPr/>
                </a:tc>
                <a:tc>
                  <a:txBody>
                    <a:bodyPr/>
                    <a:lstStyle/>
                    <a:p>
                      <a:pPr algn="ctr"/>
                      <a:r>
                        <a:rPr lang="en-GB" dirty="0" smtClean="0"/>
                        <a:t>APOLUNE</a:t>
                      </a:r>
                      <a:endParaRPr lang="en-GB" dirty="0"/>
                    </a:p>
                  </a:txBody>
                  <a:tcPr/>
                </a:tc>
                <a:tc>
                  <a:txBody>
                    <a:bodyPr/>
                    <a:lstStyle/>
                    <a:p>
                      <a:pPr algn="ctr"/>
                      <a:r>
                        <a:rPr lang="en-GB" dirty="0" smtClean="0"/>
                        <a:t>250</a:t>
                      </a:r>
                      <a:endParaRPr lang="en-GB" dirty="0"/>
                    </a:p>
                  </a:txBody>
                  <a:tcPr/>
                </a:tc>
                <a:tc>
                  <a:txBody>
                    <a:bodyPr/>
                    <a:lstStyle/>
                    <a:p>
                      <a:pPr algn="ctr"/>
                      <a:r>
                        <a:rPr lang="en-GB" dirty="0" smtClean="0"/>
                        <a:t>PICAYUNE</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COHUNE</a:t>
                      </a:r>
                      <a:endParaRPr lang="en-GB" dirty="0"/>
                    </a:p>
                  </a:txBody>
                  <a:tcPr/>
                </a:tc>
                <a:tc>
                  <a:txBody>
                    <a:bodyPr/>
                    <a:lstStyle/>
                    <a:p>
                      <a:pPr algn="ctr"/>
                      <a:r>
                        <a:rPr lang="en-GB" dirty="0" smtClean="0"/>
                        <a:t>100</a:t>
                      </a:r>
                      <a:endParaRPr lang="en-GB" dirty="0"/>
                    </a:p>
                  </a:txBody>
                  <a:tcPr/>
                </a:tc>
                <a:tc>
                  <a:txBody>
                    <a:bodyPr/>
                    <a:lstStyle/>
                    <a:p>
                      <a:pPr algn="ctr"/>
                      <a:r>
                        <a:rPr lang="en-GB" dirty="0" smtClean="0"/>
                        <a:t>BETHUNE</a:t>
                      </a:r>
                      <a:endParaRPr lang="en-GB" dirty="0"/>
                    </a:p>
                  </a:txBody>
                  <a:tcPr/>
                </a:tc>
                <a:tc>
                  <a:txBody>
                    <a:bodyPr/>
                    <a:lstStyle/>
                    <a:p>
                      <a:pPr algn="ctr"/>
                      <a:r>
                        <a:rPr lang="en-GB" dirty="0" smtClean="0"/>
                        <a:t>250</a:t>
                      </a:r>
                      <a:endParaRPr lang="en-GB" dirty="0"/>
                    </a:p>
                  </a:txBody>
                  <a:tcPr/>
                </a:tc>
                <a:tc>
                  <a:txBody>
                    <a:bodyPr/>
                    <a:lstStyle/>
                    <a:p>
                      <a:pPr algn="ctr"/>
                      <a:r>
                        <a:rPr lang="en-GB" dirty="0" smtClean="0"/>
                        <a:t>SEMILUNE</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ENTUNE</a:t>
                      </a:r>
                      <a:endParaRPr lang="en-GB" dirty="0"/>
                    </a:p>
                  </a:txBody>
                  <a:tcPr/>
                </a:tc>
                <a:tc>
                  <a:txBody>
                    <a:bodyPr/>
                    <a:lstStyle/>
                    <a:p>
                      <a:pPr algn="ctr"/>
                      <a:r>
                        <a:rPr lang="en-GB" dirty="0" smtClean="0"/>
                        <a:t>100</a:t>
                      </a:r>
                      <a:endParaRPr lang="en-GB" dirty="0"/>
                    </a:p>
                  </a:txBody>
                  <a:tcPr/>
                </a:tc>
                <a:tc>
                  <a:txBody>
                    <a:bodyPr/>
                    <a:lstStyle/>
                    <a:p>
                      <a:pPr algn="ctr"/>
                      <a:r>
                        <a:rPr lang="en-GB" dirty="0" smtClean="0"/>
                        <a:t>COMMUNE</a:t>
                      </a:r>
                      <a:endParaRPr lang="en-GB" dirty="0"/>
                    </a:p>
                  </a:txBody>
                  <a:tcPr/>
                </a:tc>
                <a:tc>
                  <a:txBody>
                    <a:bodyPr/>
                    <a:lstStyle/>
                    <a:p>
                      <a:pPr algn="ctr"/>
                      <a:r>
                        <a:rPr lang="en-GB" dirty="0" smtClean="0"/>
                        <a:t>220</a:t>
                      </a:r>
                      <a:endParaRPr lang="en-GB" dirty="0"/>
                    </a:p>
                  </a:txBody>
                  <a:tcPr/>
                </a:tc>
                <a:tc>
                  <a:txBody>
                    <a:bodyPr/>
                    <a:lstStyle/>
                    <a:p>
                      <a:pPr algn="ctr"/>
                      <a:r>
                        <a:rPr lang="en-GB" dirty="0" smtClean="0"/>
                        <a:t>VIRAMUNE</a:t>
                      </a:r>
                      <a:endParaRPr lang="en-GB" dirty="0"/>
                    </a:p>
                  </a:txBody>
                  <a:tcPr/>
                </a:tc>
                <a:tc>
                  <a:txBody>
                    <a:bodyPr/>
                    <a:lstStyle/>
                    <a:p>
                      <a:pPr algn="ctr"/>
                      <a:r>
                        <a:rPr lang="en-GB" dirty="0" smtClean="0"/>
                        <a:t>300</a:t>
                      </a:r>
                      <a:endParaRPr lang="en-GB" dirty="0"/>
                    </a:p>
                  </a:txBody>
                  <a:tcPr/>
                </a:tc>
              </a:tr>
            </a:tbl>
          </a:graphicData>
        </a:graphic>
      </p:graphicFrame>
    </p:spTree>
    <p:extLst>
      <p:ext uri="{BB962C8B-B14F-4D97-AF65-F5344CB8AC3E}">
        <p14:creationId xmlns:p14="http://schemas.microsoft.com/office/powerpoint/2010/main" val="3972970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big boys board!!!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3035194"/>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dirty="0" smtClean="0"/>
                        <a:t>BEFORTUNE</a:t>
                      </a:r>
                      <a:endParaRPr lang="en-GB" dirty="0"/>
                    </a:p>
                  </a:txBody>
                  <a:tcPr/>
                </a:tc>
                <a:tc>
                  <a:txBody>
                    <a:bodyPr/>
                    <a:lstStyle/>
                    <a:p>
                      <a:pPr algn="ctr"/>
                      <a:r>
                        <a:rPr lang="en-GB" dirty="0" smtClean="0"/>
                        <a:t>350</a:t>
                      </a:r>
                      <a:endParaRPr lang="en-GB" dirty="0"/>
                    </a:p>
                  </a:txBody>
                  <a:tcPr/>
                </a:tc>
                <a:tc>
                  <a:txBody>
                    <a:bodyPr/>
                    <a:lstStyle/>
                    <a:p>
                      <a:pPr algn="ctr"/>
                      <a:r>
                        <a:rPr lang="en-GB" dirty="0" smtClean="0"/>
                        <a:t>PLENILUNE</a:t>
                      </a:r>
                      <a:endParaRPr lang="en-GB" dirty="0"/>
                    </a:p>
                  </a:txBody>
                  <a:tcPr/>
                </a:tc>
                <a:tc>
                  <a:txBody>
                    <a:bodyPr/>
                    <a:lstStyle/>
                    <a:p>
                      <a:pPr algn="ctr"/>
                      <a:r>
                        <a:rPr lang="en-GB" dirty="0" smtClean="0"/>
                        <a:t>400</a:t>
                      </a:r>
                      <a:endParaRPr lang="en-GB" dirty="0"/>
                    </a:p>
                  </a:txBody>
                  <a:tcPr/>
                </a:tc>
              </a:tr>
              <a:tr h="370840">
                <a:tc>
                  <a:txBody>
                    <a:bodyPr/>
                    <a:lstStyle/>
                    <a:p>
                      <a:pPr algn="ctr"/>
                      <a:r>
                        <a:rPr lang="en-GB" dirty="0" smtClean="0"/>
                        <a:t>EXCOMMUNE</a:t>
                      </a:r>
                      <a:endParaRPr lang="en-GB" dirty="0"/>
                    </a:p>
                  </a:txBody>
                  <a:tcPr/>
                </a:tc>
                <a:tc>
                  <a:txBody>
                    <a:bodyPr/>
                    <a:lstStyle/>
                    <a:p>
                      <a:pPr algn="ctr"/>
                      <a:r>
                        <a:rPr lang="en-GB" dirty="0" smtClean="0"/>
                        <a:t>350</a:t>
                      </a:r>
                      <a:endParaRPr lang="en-GB" dirty="0"/>
                    </a:p>
                  </a:txBody>
                  <a:tcPr/>
                </a:tc>
                <a:tc>
                  <a:txBody>
                    <a:bodyPr/>
                    <a:lstStyle/>
                    <a:p>
                      <a:pPr algn="ctr"/>
                      <a:r>
                        <a:rPr lang="en-GB" dirty="0" smtClean="0"/>
                        <a:t>AUTOIMMUNE</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IMPORTUNE</a:t>
                      </a:r>
                      <a:endParaRPr lang="en-GB" dirty="0"/>
                    </a:p>
                  </a:txBody>
                  <a:tcPr/>
                </a:tc>
                <a:tc>
                  <a:txBody>
                    <a:bodyPr/>
                    <a:lstStyle/>
                    <a:p>
                      <a:pPr algn="ctr"/>
                      <a:r>
                        <a:rPr lang="en-GB" dirty="0" smtClean="0"/>
                        <a:t>350</a:t>
                      </a:r>
                      <a:endParaRPr lang="en-GB" dirty="0"/>
                    </a:p>
                  </a:txBody>
                  <a:tcPr/>
                </a:tc>
                <a:tc>
                  <a:txBody>
                    <a:bodyPr/>
                    <a:lstStyle/>
                    <a:p>
                      <a:pPr algn="ctr"/>
                      <a:r>
                        <a:rPr lang="en-GB" dirty="0" smtClean="0"/>
                        <a:t>MALACATUNE</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INFORTUNE</a:t>
                      </a:r>
                      <a:endParaRPr lang="en-GB" dirty="0"/>
                    </a:p>
                  </a:txBody>
                  <a:tcPr/>
                </a:tc>
                <a:tc>
                  <a:txBody>
                    <a:bodyPr/>
                    <a:lstStyle/>
                    <a:p>
                      <a:pPr algn="ctr"/>
                      <a:r>
                        <a:rPr lang="en-GB" dirty="0" smtClean="0"/>
                        <a:t>350</a:t>
                      </a:r>
                      <a:endParaRPr lang="en-GB" dirty="0"/>
                    </a:p>
                  </a:txBody>
                  <a:tcPr/>
                </a:tc>
                <a:tc>
                  <a:txBody>
                    <a:bodyPr/>
                    <a:lstStyle/>
                    <a:p>
                      <a:pPr algn="ctr"/>
                      <a:r>
                        <a:rPr lang="en-GB" dirty="0" smtClean="0"/>
                        <a:t>MISFORTUNE</a:t>
                      </a:r>
                      <a:endParaRPr lang="en-GB" dirty="0"/>
                    </a:p>
                  </a:txBody>
                  <a:tcPr/>
                </a:tc>
                <a:tc>
                  <a:txBody>
                    <a:bodyPr/>
                    <a:lstStyle/>
                    <a:p>
                      <a:pPr algn="ctr"/>
                      <a:r>
                        <a:rPr lang="en-GB" dirty="0" smtClean="0"/>
                        <a:t>400</a:t>
                      </a:r>
                      <a:endParaRPr lang="en-GB" dirty="0"/>
                    </a:p>
                  </a:txBody>
                  <a:tcPr/>
                </a:tc>
              </a:tr>
              <a:tr h="370840">
                <a:tc>
                  <a:txBody>
                    <a:bodyPr/>
                    <a:lstStyle/>
                    <a:p>
                      <a:pPr algn="ctr"/>
                      <a:r>
                        <a:rPr lang="en-GB" dirty="0" smtClean="0"/>
                        <a:t>NONIMMUNE</a:t>
                      </a:r>
                      <a:endParaRPr lang="en-GB" dirty="0"/>
                    </a:p>
                  </a:txBody>
                  <a:tcPr/>
                </a:tc>
                <a:tc>
                  <a:txBody>
                    <a:bodyPr/>
                    <a:lstStyle/>
                    <a:p>
                      <a:pPr algn="ctr"/>
                      <a:r>
                        <a:rPr lang="en-GB" dirty="0" smtClean="0"/>
                        <a:t>350</a:t>
                      </a:r>
                      <a:endParaRPr lang="en-GB" dirty="0"/>
                    </a:p>
                  </a:txBody>
                  <a:tcPr/>
                </a:tc>
                <a:tc>
                  <a:txBody>
                    <a:bodyPr/>
                    <a:lstStyle/>
                    <a:p>
                      <a:pPr algn="ctr"/>
                      <a:r>
                        <a:rPr lang="en-GB" dirty="0" smtClean="0"/>
                        <a:t>INOPPORTUNE</a:t>
                      </a:r>
                      <a:endParaRPr lang="en-GB" dirty="0"/>
                    </a:p>
                  </a:txBody>
                  <a:tcPr/>
                </a:tc>
                <a:tc>
                  <a:txBody>
                    <a:bodyPr/>
                    <a:lstStyle/>
                    <a:p>
                      <a:pPr algn="ctr"/>
                      <a:r>
                        <a:rPr lang="en-GB" dirty="0" smtClean="0"/>
                        <a:t>450</a:t>
                      </a:r>
                      <a:endParaRPr lang="en-GB" dirty="0"/>
                    </a:p>
                  </a:txBody>
                  <a:tcPr/>
                </a:tc>
              </a:tr>
              <a:tr h="370840">
                <a:tc>
                  <a:txBody>
                    <a:bodyPr/>
                    <a:lstStyle/>
                    <a:p>
                      <a:pPr algn="ctr"/>
                      <a:r>
                        <a:rPr lang="en-GB" dirty="0" smtClean="0"/>
                        <a:t>NYCTIBUNE</a:t>
                      </a:r>
                      <a:endParaRPr lang="en-GB" dirty="0"/>
                    </a:p>
                  </a:txBody>
                  <a:tcPr/>
                </a:tc>
                <a:tc>
                  <a:txBody>
                    <a:bodyPr/>
                    <a:lstStyle/>
                    <a:p>
                      <a:pPr algn="ctr"/>
                      <a:r>
                        <a:rPr lang="en-GB" dirty="0" smtClean="0"/>
                        <a:t>400</a:t>
                      </a:r>
                      <a:endParaRPr lang="en-GB" dirty="0"/>
                    </a:p>
                  </a:txBody>
                  <a:tcPr/>
                </a:tc>
                <a:tc>
                  <a:txBody>
                    <a:bodyPr/>
                    <a:lstStyle/>
                    <a:p>
                      <a:pPr algn="ctr"/>
                      <a:r>
                        <a:rPr lang="en-GB" dirty="0" smtClean="0"/>
                        <a:t>REIMPORTUNE</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OPPORTUNE</a:t>
                      </a:r>
                      <a:endParaRPr lang="en-GB" dirty="0"/>
                    </a:p>
                  </a:txBody>
                  <a:tcPr/>
                </a:tc>
                <a:tc>
                  <a:txBody>
                    <a:bodyPr/>
                    <a:lstStyle/>
                    <a:p>
                      <a:pPr algn="ctr"/>
                      <a:r>
                        <a:rPr lang="en-GB" dirty="0" smtClean="0"/>
                        <a:t>350</a:t>
                      </a:r>
                      <a:endParaRPr lang="en-GB" dirty="0"/>
                    </a:p>
                  </a:txBody>
                  <a:tcPr/>
                </a:tc>
                <a:tc>
                  <a:txBody>
                    <a:bodyPr/>
                    <a:lstStyle/>
                    <a:p>
                      <a:pPr algn="ctr"/>
                      <a:endParaRPr lang="en-GB"/>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2919417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rmAutofit fontScale="90000"/>
          </a:bodyPr>
          <a:lstStyle/>
          <a:p>
            <a:r>
              <a:rPr lang="en-GB" dirty="0" smtClean="0"/>
              <a:t>Winner Takes All</a:t>
            </a:r>
            <a:br>
              <a:rPr lang="en-GB" dirty="0" smtClean="0"/>
            </a:br>
            <a:r>
              <a:rPr lang="en-GB" dirty="0" smtClean="0"/>
              <a:t>1975 – 1988</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824536" cy="3867320"/>
          </a:xfrm>
          <a:prstGeom prst="rect">
            <a:avLst/>
          </a:prstGeom>
          <a:noFill/>
          <a:ln>
            <a:noFill/>
          </a:ln>
        </p:spPr>
      </p:pic>
    </p:spTree>
    <p:extLst>
      <p:ext uri="{BB962C8B-B14F-4D97-AF65-F5344CB8AC3E}">
        <p14:creationId xmlns:p14="http://schemas.microsoft.com/office/powerpoint/2010/main" val="1424590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a:t>
            </a:r>
            <a:endParaRPr lang="en-GB" dirty="0"/>
          </a:p>
        </p:txBody>
      </p:sp>
      <p:sp>
        <p:nvSpPr>
          <p:cNvPr id="3" name="Content Placeholder 2"/>
          <p:cNvSpPr>
            <a:spLocks noGrp="1"/>
          </p:cNvSpPr>
          <p:nvPr>
            <p:ph idx="1"/>
          </p:nvPr>
        </p:nvSpPr>
        <p:spPr/>
        <p:txBody>
          <a:bodyPr/>
          <a:lstStyle/>
          <a:p>
            <a:pPr marL="0" indent="0">
              <a:buNone/>
            </a:pPr>
            <a:r>
              <a:rPr lang="en-GB" dirty="0" smtClean="0"/>
              <a:t>In this round you will be asked a question and have to choose from 5 answers. You can gamble up to half your points on your answer, but will lose those points if you choose the wrong answer.</a:t>
            </a:r>
            <a:endParaRPr lang="en-GB" dirty="0"/>
          </a:p>
        </p:txBody>
      </p:sp>
    </p:spTree>
    <p:extLst>
      <p:ext uri="{BB962C8B-B14F-4D97-AF65-F5344CB8AC3E}">
        <p14:creationId xmlns:p14="http://schemas.microsoft.com/office/powerpoint/2010/main" val="14391176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r>
              <a:rPr lang="en-GB" sz="3200" dirty="0" smtClean="0"/>
              <a:t>Who was the first person to win the Sports Personality of the Year in 1954?</a:t>
            </a:r>
          </a:p>
        </p:txBody>
      </p:sp>
      <p:graphicFrame>
        <p:nvGraphicFramePr>
          <p:cNvPr id="385027" name="Group 3"/>
          <p:cNvGraphicFramePr>
            <a:graphicFrameLocks noGrp="1"/>
          </p:cNvGraphicFramePr>
          <p:nvPr>
            <p:ph idx="1"/>
            <p:extLst>
              <p:ext uri="{D42A27DB-BD31-4B8C-83A1-F6EECF244321}">
                <p14:modId xmlns:p14="http://schemas.microsoft.com/office/powerpoint/2010/main" val="350605404"/>
              </p:ext>
            </p:extLst>
          </p:nvPr>
        </p:nvGraphicFramePr>
        <p:xfrm>
          <a:off x="457200" y="1916113"/>
          <a:ext cx="8229600" cy="3817935"/>
        </p:xfrm>
        <a:graphic>
          <a:graphicData uri="http://schemas.openxmlformats.org/drawingml/2006/table">
            <a:tbl>
              <a:tblPr/>
              <a:tblGrid>
                <a:gridCol w="2170113"/>
                <a:gridCol w="6059487"/>
              </a:tblGrid>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Jim Laker (Cricket)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Broome (Show Jumping)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Chris </a:t>
                      </a:r>
                      <a:r>
                        <a:rPr kumimoji="0" lang="en-GB" sz="2800" b="0" i="0" u="none" strike="noStrike" cap="none" normalizeH="0" baseline="0" dirty="0" err="1" smtClean="0">
                          <a:ln>
                            <a:noFill/>
                          </a:ln>
                          <a:solidFill>
                            <a:schemeClr val="tx1"/>
                          </a:solidFill>
                          <a:effectLst/>
                          <a:latin typeface="Arial" charset="0"/>
                          <a:cs typeface="Arial" charset="0"/>
                        </a:rPr>
                        <a:t>Chataway</a:t>
                      </a:r>
                      <a:r>
                        <a:rPr kumimoji="0" lang="en-GB" sz="2800" b="0" i="0" u="none" strike="noStrike" cap="none" normalizeH="0" baseline="0" dirty="0" smtClean="0">
                          <a:ln>
                            <a:noFill/>
                          </a:ln>
                          <a:solidFill>
                            <a:schemeClr val="tx1"/>
                          </a:solidFill>
                          <a:effectLst/>
                          <a:latin typeface="Arial" charset="0"/>
                          <a:cs typeface="Arial" charset="0"/>
                        </a:rPr>
                        <a:t> (Athletics)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Surtees (Motor Racing)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Roger Bannister (Athletics)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326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gamble 1000 </a:t>
            </a:r>
            <a:r>
              <a:rPr lang="en-GB" dirty="0" err="1" smtClean="0"/>
              <a:t>pts</a:t>
            </a:r>
            <a:r>
              <a:rPr lang="en-GB" dirty="0" smtClean="0"/>
              <a:t> and will know the right answer to take your total to 3600 pts.</a:t>
            </a:r>
          </a:p>
          <a:p>
            <a:pPr marL="0" indent="0">
              <a:buNone/>
            </a:pPr>
            <a:r>
              <a:rPr lang="en-GB" dirty="0" smtClean="0"/>
              <a:t>How much are you gambling and what is your answer?</a:t>
            </a:r>
            <a:endParaRPr lang="en-GB" dirty="0"/>
          </a:p>
        </p:txBody>
      </p:sp>
    </p:spTree>
    <p:extLst>
      <p:ext uri="{BB962C8B-B14F-4D97-AF65-F5344CB8AC3E}">
        <p14:creationId xmlns:p14="http://schemas.microsoft.com/office/powerpoint/2010/main" val="39063734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r>
              <a:rPr lang="en-GB" sz="3200" dirty="0" smtClean="0"/>
              <a:t>Who was the first person to win the Sports Personality of the Year in 1954?</a:t>
            </a:r>
          </a:p>
        </p:txBody>
      </p:sp>
      <p:graphicFrame>
        <p:nvGraphicFramePr>
          <p:cNvPr id="385027" name="Group 3"/>
          <p:cNvGraphicFramePr>
            <a:graphicFrameLocks noGrp="1"/>
          </p:cNvGraphicFramePr>
          <p:nvPr>
            <p:ph idx="1"/>
            <p:extLst>
              <p:ext uri="{D42A27DB-BD31-4B8C-83A1-F6EECF244321}">
                <p14:modId xmlns:p14="http://schemas.microsoft.com/office/powerpoint/2010/main" val="1201330347"/>
              </p:ext>
            </p:extLst>
          </p:nvPr>
        </p:nvGraphicFramePr>
        <p:xfrm>
          <a:off x="457200" y="1916113"/>
          <a:ext cx="8229600" cy="3817935"/>
        </p:xfrm>
        <a:graphic>
          <a:graphicData uri="http://schemas.openxmlformats.org/drawingml/2006/table">
            <a:tbl>
              <a:tblPr/>
              <a:tblGrid>
                <a:gridCol w="2170113"/>
                <a:gridCol w="6059487"/>
              </a:tblGrid>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Jim Laker (Cricket)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Broome (Show Jumping)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Chris </a:t>
                      </a:r>
                      <a:r>
                        <a:rPr kumimoji="0" lang="en-GB" sz="2800" b="0" i="0" u="none" strike="noStrike" cap="none" normalizeH="0" baseline="0" dirty="0" err="1" smtClean="0">
                          <a:ln>
                            <a:noFill/>
                          </a:ln>
                          <a:solidFill>
                            <a:srgbClr val="FF0000"/>
                          </a:solidFill>
                          <a:effectLst/>
                          <a:latin typeface="Arial" charset="0"/>
                          <a:cs typeface="Arial" charset="0"/>
                        </a:rPr>
                        <a:t>Chataway</a:t>
                      </a:r>
                      <a:r>
                        <a:rPr kumimoji="0" lang="en-GB" sz="2800" b="0" i="0" u="none" strike="noStrike" cap="none" normalizeH="0" baseline="0" dirty="0" smtClean="0">
                          <a:ln>
                            <a:noFill/>
                          </a:ln>
                          <a:solidFill>
                            <a:srgbClr val="FF0000"/>
                          </a:solidFill>
                          <a:effectLst/>
                          <a:latin typeface="Arial" charset="0"/>
                          <a:cs typeface="Arial" charset="0"/>
                        </a:rPr>
                        <a:t> (Athletics)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Surtees (Motor Racing)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Roger Bannister (Athletics)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5312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20713"/>
            <a:ext cx="8229600" cy="796925"/>
          </a:xfrm>
        </p:spPr>
        <p:txBody>
          <a:bodyPr/>
          <a:lstStyle/>
          <a:p>
            <a:pPr eaLnBrk="1" hangingPunct="1"/>
            <a:r>
              <a:rPr lang="en-GB" sz="2800" smtClean="0"/>
              <a:t>Mr Happy contains 5 letters other than Mr.</a:t>
            </a:r>
            <a:br>
              <a:rPr lang="en-GB" sz="2800" smtClean="0"/>
            </a:br>
            <a:r>
              <a:rPr lang="en-GB" sz="2800" smtClean="0"/>
              <a:t> What is the total number of letters, not counting Mr, in each of the following?</a:t>
            </a:r>
            <a:endParaRPr lang="en-US" sz="2800" smtClean="0"/>
          </a:p>
        </p:txBody>
      </p:sp>
      <p:pic>
        <p:nvPicPr>
          <p:cNvPr id="2253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773238"/>
            <a:ext cx="8213725" cy="1733550"/>
          </a:xfrm>
          <a:noFill/>
        </p:spPr>
      </p:pic>
      <p:graphicFrame>
        <p:nvGraphicFramePr>
          <p:cNvPr id="369668" name="Group 4"/>
          <p:cNvGraphicFramePr>
            <a:graphicFrameLocks noGrp="1"/>
          </p:cNvGraphicFramePr>
          <p:nvPr>
            <p:ph sz="half" idx="2"/>
          </p:nvPr>
        </p:nvGraphicFramePr>
        <p:xfrm>
          <a:off x="539750" y="3789363"/>
          <a:ext cx="8147050" cy="2590800"/>
        </p:xfrm>
        <a:graphic>
          <a:graphicData uri="http://schemas.openxmlformats.org/drawingml/2006/table">
            <a:tbl>
              <a:tblPr/>
              <a:tblGrid>
                <a:gridCol w="4073525"/>
                <a:gridCol w="4073525"/>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37</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None of these</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147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gamble 600 </a:t>
            </a:r>
            <a:r>
              <a:rPr lang="en-GB" dirty="0" err="1" smtClean="0"/>
              <a:t>pts</a:t>
            </a:r>
            <a:r>
              <a:rPr lang="en-GB" dirty="0" smtClean="0"/>
              <a:t> and will not know the right answer to take your total to 3000 pts.</a:t>
            </a:r>
          </a:p>
          <a:p>
            <a:pPr marL="0" indent="0">
              <a:buNone/>
            </a:pPr>
            <a:r>
              <a:rPr lang="en-GB" dirty="0" smtClean="0"/>
              <a:t>How much are you gambling and what is your answer?</a:t>
            </a:r>
            <a:endParaRPr lang="en-GB" dirty="0"/>
          </a:p>
        </p:txBody>
      </p:sp>
    </p:spTree>
    <p:extLst>
      <p:ext uri="{BB962C8B-B14F-4D97-AF65-F5344CB8AC3E}">
        <p14:creationId xmlns:p14="http://schemas.microsoft.com/office/powerpoint/2010/main" val="142774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340768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710557" cy="279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4824"/>
            <a:ext cx="3214561" cy="283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713"/>
            <a:ext cx="8229600" cy="647700"/>
          </a:xfrm>
        </p:spPr>
        <p:txBody>
          <a:bodyPr/>
          <a:lstStyle/>
          <a:p>
            <a:pPr eaLnBrk="1" hangingPunct="1"/>
            <a:r>
              <a:rPr lang="en-GB" sz="2800" smtClean="0"/>
              <a:t/>
            </a:r>
            <a:br>
              <a:rPr lang="en-GB" sz="2800" smtClean="0"/>
            </a:br>
            <a:r>
              <a:rPr lang="en-GB" sz="2800" smtClean="0"/>
              <a:t> </a:t>
            </a:r>
            <a:r>
              <a:rPr lang="en-GB" sz="2400" b="1" smtClean="0"/>
              <a:t>What is the total number of letters, not counting Mr, in each of the following?</a:t>
            </a:r>
            <a:endParaRPr lang="en-US" sz="2400" b="1" smtClean="0"/>
          </a:p>
        </p:txBody>
      </p:sp>
      <p:pic>
        <p:nvPicPr>
          <p:cNvPr id="2355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557338"/>
            <a:ext cx="8213725" cy="1733550"/>
          </a:xfrm>
          <a:noFill/>
        </p:spPr>
      </p:pic>
      <p:graphicFrame>
        <p:nvGraphicFramePr>
          <p:cNvPr id="8221" name="Group 29"/>
          <p:cNvGraphicFramePr>
            <a:graphicFrameLocks noGrp="1"/>
          </p:cNvGraphicFramePr>
          <p:nvPr>
            <p:ph sz="half" idx="2"/>
          </p:nvPr>
        </p:nvGraphicFramePr>
        <p:xfrm>
          <a:off x="539750" y="3789363"/>
          <a:ext cx="8147050" cy="2590800"/>
        </p:xfrm>
        <a:graphic>
          <a:graphicData uri="http://schemas.openxmlformats.org/drawingml/2006/table">
            <a:tbl>
              <a:tblPr/>
              <a:tblGrid>
                <a:gridCol w="4073525"/>
                <a:gridCol w="4073525"/>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00"/>
                          </a:solidFill>
                          <a:effectLst/>
                          <a:latin typeface="Arial" charset="0"/>
                          <a:cs typeface="Arial" charset="0"/>
                        </a:rPr>
                        <a:t>37</a:t>
                      </a:r>
                      <a:endParaRPr kumimoji="0" lang="en-US" sz="2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None of these</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6" name="Text Box 30"/>
          <p:cNvSpPr txBox="1">
            <a:spLocks noChangeArrowheads="1"/>
          </p:cNvSpPr>
          <p:nvPr/>
        </p:nvSpPr>
        <p:spPr bwMode="auto">
          <a:xfrm>
            <a:off x="950913" y="32131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mtClean="0">
                <a:solidFill>
                  <a:srgbClr val="000000"/>
                </a:solidFill>
              </a:rPr>
              <a:t>Bounce</a:t>
            </a:r>
            <a:endParaRPr lang="en-US" smtClean="0">
              <a:solidFill>
                <a:srgbClr val="000000"/>
              </a:solidFill>
            </a:endParaRPr>
          </a:p>
        </p:txBody>
      </p:sp>
      <p:sp>
        <p:nvSpPr>
          <p:cNvPr id="23577" name="Text Box 31"/>
          <p:cNvSpPr txBox="1">
            <a:spLocks noChangeArrowheads="1"/>
          </p:cNvSpPr>
          <p:nvPr/>
        </p:nvSpPr>
        <p:spPr bwMode="auto">
          <a:xfrm>
            <a:off x="2463800" y="323215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mtClean="0">
                <a:solidFill>
                  <a:srgbClr val="000000"/>
                </a:solidFill>
              </a:rPr>
              <a:t>Bump</a:t>
            </a:r>
            <a:endParaRPr lang="en-US" smtClean="0">
              <a:solidFill>
                <a:srgbClr val="000000"/>
              </a:solidFill>
            </a:endParaRPr>
          </a:p>
        </p:txBody>
      </p:sp>
      <p:sp>
        <p:nvSpPr>
          <p:cNvPr id="23578" name="Text Box 32"/>
          <p:cNvSpPr txBox="1">
            <a:spLocks noChangeArrowheads="1"/>
          </p:cNvSpPr>
          <p:nvPr/>
        </p:nvSpPr>
        <p:spPr bwMode="auto">
          <a:xfrm>
            <a:off x="4211638" y="3213100"/>
            <a:ext cx="1570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mtClean="0">
                <a:solidFill>
                  <a:srgbClr val="000000"/>
                </a:solidFill>
              </a:rPr>
              <a:t>Chatterbox</a:t>
            </a:r>
            <a:endParaRPr lang="en-US" smtClean="0">
              <a:solidFill>
                <a:srgbClr val="000000"/>
              </a:solidFill>
            </a:endParaRPr>
          </a:p>
        </p:txBody>
      </p:sp>
      <p:sp>
        <p:nvSpPr>
          <p:cNvPr id="23579" name="Text Box 33"/>
          <p:cNvSpPr txBox="1">
            <a:spLocks noChangeArrowheads="1"/>
          </p:cNvSpPr>
          <p:nvPr/>
        </p:nvSpPr>
        <p:spPr bwMode="auto">
          <a:xfrm>
            <a:off x="5940425" y="3160713"/>
            <a:ext cx="1506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mtClean="0">
                <a:solidFill>
                  <a:srgbClr val="000000"/>
                </a:solidFill>
              </a:rPr>
              <a:t>Daydream</a:t>
            </a:r>
            <a:endParaRPr lang="en-US" smtClean="0">
              <a:solidFill>
                <a:srgbClr val="000000"/>
              </a:solidFill>
            </a:endParaRPr>
          </a:p>
        </p:txBody>
      </p:sp>
      <p:sp>
        <p:nvSpPr>
          <p:cNvPr id="23580" name="Text Box 34"/>
          <p:cNvSpPr txBox="1">
            <a:spLocks noChangeArrowheads="1"/>
          </p:cNvSpPr>
          <p:nvPr/>
        </p:nvSpPr>
        <p:spPr bwMode="auto">
          <a:xfrm>
            <a:off x="7720013" y="323215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mtClean="0">
                <a:solidFill>
                  <a:srgbClr val="000000"/>
                </a:solidFill>
              </a:rPr>
              <a:t>Forgetful</a:t>
            </a:r>
            <a:endParaRPr lang="en-US" smtClean="0">
              <a:solidFill>
                <a:srgbClr val="000000"/>
              </a:solidFill>
            </a:endParaRPr>
          </a:p>
        </p:txBody>
      </p:sp>
    </p:spTree>
    <p:extLst>
      <p:ext uri="{BB962C8B-B14F-4D97-AF65-F5344CB8AC3E}">
        <p14:creationId xmlns:p14="http://schemas.microsoft.com/office/powerpoint/2010/main" val="16116505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smtClean="0"/>
              <a:t>How many of the following are spelt correctly?</a:t>
            </a:r>
            <a:br>
              <a:rPr lang="en-GB" sz="2400" smtClean="0"/>
            </a:br>
            <a:r>
              <a:rPr lang="en-GB" sz="2400" smtClean="0"/>
              <a:t>Aquire</a:t>
            </a:r>
            <a:br>
              <a:rPr lang="en-GB" sz="2400" smtClean="0"/>
            </a:br>
            <a:r>
              <a:rPr lang="en-GB" sz="2400" smtClean="0"/>
              <a:t>Accommodate</a:t>
            </a:r>
            <a:br>
              <a:rPr lang="en-GB" sz="2400" smtClean="0"/>
            </a:br>
            <a:r>
              <a:rPr lang="en-GB" sz="2400" smtClean="0"/>
              <a:t>Amateur</a:t>
            </a:r>
            <a:br>
              <a:rPr lang="en-GB" sz="2400" smtClean="0"/>
            </a:br>
            <a:r>
              <a:rPr lang="en-GB" sz="2400" smtClean="0"/>
              <a:t>Arguement</a:t>
            </a:r>
            <a:br>
              <a:rPr lang="en-GB" sz="2400" smtClean="0"/>
            </a:br>
            <a:r>
              <a:rPr lang="en-GB" sz="2400" smtClean="0"/>
              <a:t>Changable</a:t>
            </a:r>
          </a:p>
        </p:txBody>
      </p:sp>
      <p:graphicFrame>
        <p:nvGraphicFramePr>
          <p:cNvPr id="357379" name="Group 3"/>
          <p:cNvGraphicFramePr>
            <a:graphicFrameLocks noGrp="1"/>
          </p:cNvGraphicFramePr>
          <p:nvPr>
            <p:ph idx="1"/>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644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gamble 1500 </a:t>
            </a:r>
            <a:r>
              <a:rPr lang="en-GB" dirty="0" err="1" smtClean="0"/>
              <a:t>pts</a:t>
            </a:r>
            <a:r>
              <a:rPr lang="en-GB" dirty="0" smtClean="0"/>
              <a:t> and will know the right answer to take your total to 4500 pts.</a:t>
            </a:r>
          </a:p>
          <a:p>
            <a:pPr marL="0" indent="0">
              <a:buNone/>
            </a:pPr>
            <a:r>
              <a:rPr lang="en-GB" dirty="0" smtClean="0"/>
              <a:t>How much are you gambling and what is your answer?</a:t>
            </a:r>
            <a:endParaRPr lang="en-GB" dirty="0"/>
          </a:p>
        </p:txBody>
      </p:sp>
    </p:spTree>
    <p:extLst>
      <p:ext uri="{BB962C8B-B14F-4D97-AF65-F5344CB8AC3E}">
        <p14:creationId xmlns:p14="http://schemas.microsoft.com/office/powerpoint/2010/main" val="3638437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57200" y="274638"/>
            <a:ext cx="8229600" cy="2867025"/>
          </a:xfrm>
        </p:spPr>
        <p:txBody>
          <a:bodyPr/>
          <a:lstStyle/>
          <a:p>
            <a:pPr eaLnBrk="1" hangingPunct="1"/>
            <a:r>
              <a:rPr lang="en-GB" sz="2400" smtClean="0"/>
              <a:t>How many of the following are spelt correctly?</a:t>
            </a:r>
            <a:br>
              <a:rPr lang="en-GB" sz="2400" smtClean="0"/>
            </a:br>
            <a:r>
              <a:rPr lang="en-GB" sz="2400" smtClean="0"/>
              <a:t>Aquire    Acquire</a:t>
            </a:r>
            <a:br>
              <a:rPr lang="en-GB" sz="2400" smtClean="0"/>
            </a:br>
            <a:r>
              <a:rPr lang="en-GB" sz="2400" smtClean="0">
                <a:solidFill>
                  <a:srgbClr val="FF0000"/>
                </a:solidFill>
              </a:rPr>
              <a:t>Accommodate</a:t>
            </a:r>
            <a:br>
              <a:rPr lang="en-GB" sz="2400" smtClean="0">
                <a:solidFill>
                  <a:srgbClr val="FF0000"/>
                </a:solidFill>
              </a:rPr>
            </a:br>
            <a:r>
              <a:rPr lang="en-GB" sz="2400" smtClean="0">
                <a:solidFill>
                  <a:srgbClr val="FF0000"/>
                </a:solidFill>
              </a:rPr>
              <a:t>Amateur</a:t>
            </a:r>
            <a:r>
              <a:rPr lang="en-GB" sz="2400" smtClean="0"/>
              <a:t/>
            </a:r>
            <a:br>
              <a:rPr lang="en-GB" sz="2400" smtClean="0"/>
            </a:br>
            <a:r>
              <a:rPr lang="en-GB" sz="2400" smtClean="0"/>
              <a:t>Arguement    Argument</a:t>
            </a:r>
            <a:br>
              <a:rPr lang="en-GB" sz="2400" smtClean="0"/>
            </a:br>
            <a:r>
              <a:rPr lang="en-GB" sz="2400" smtClean="0"/>
              <a:t>Changable   Changeable</a:t>
            </a:r>
          </a:p>
        </p:txBody>
      </p:sp>
      <p:graphicFrame>
        <p:nvGraphicFramePr>
          <p:cNvPr id="358403" name="Group 3"/>
          <p:cNvGraphicFramePr>
            <a:graphicFrameLocks noGrp="1"/>
          </p:cNvGraphicFramePr>
          <p:nvPr>
            <p:ph idx="1"/>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4474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fade">
                                      <p:cBhvr>
                                        <p:cTn id="7" dur="2000"/>
                                        <p:tgtEl>
                                          <p:spTgt spid="3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p:txBody>
          <a:bodyPr/>
          <a:lstStyle/>
          <a:p>
            <a:pPr eaLnBrk="1" hangingPunct="1"/>
            <a:r>
              <a:rPr lang="en-GB" sz="2400" dirty="0" smtClean="0"/>
              <a:t>How many flags </a:t>
            </a:r>
            <a:r>
              <a:rPr lang="en-GB" sz="2400" dirty="0" smtClean="0"/>
              <a:t>have their correct countries below them</a:t>
            </a:r>
            <a:r>
              <a:rPr lang="en-GB" sz="2400" dirty="0" smtClean="0"/>
              <a:t>?</a:t>
            </a:r>
            <a:endParaRPr lang="en-US" sz="2400" dirty="0" smtClean="0"/>
          </a:p>
        </p:txBody>
      </p:sp>
      <p:sp>
        <p:nvSpPr>
          <p:cNvPr id="69635" name="Text Box 7"/>
          <p:cNvSpPr txBox="1">
            <a:spLocks noChangeArrowheads="1"/>
          </p:cNvSpPr>
          <p:nvPr/>
        </p:nvSpPr>
        <p:spPr bwMode="auto">
          <a:xfrm>
            <a:off x="684213" y="2781300"/>
            <a:ext cx="1584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SWEDEN</a:t>
            </a:r>
            <a:endParaRPr lang="en-US" sz="2000" b="1" smtClean="0">
              <a:solidFill>
                <a:srgbClr val="000000"/>
              </a:solidFill>
            </a:endParaRPr>
          </a:p>
        </p:txBody>
      </p:sp>
      <p:sp>
        <p:nvSpPr>
          <p:cNvPr id="69636" name="Text Box 8"/>
          <p:cNvSpPr txBox="1">
            <a:spLocks noChangeArrowheads="1"/>
          </p:cNvSpPr>
          <p:nvPr/>
        </p:nvSpPr>
        <p:spPr bwMode="auto">
          <a:xfrm>
            <a:off x="2863850" y="2774950"/>
            <a:ext cx="1492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ICELAND</a:t>
            </a:r>
            <a:endParaRPr lang="en-US" sz="2000" b="1" smtClean="0">
              <a:solidFill>
                <a:srgbClr val="000000"/>
              </a:solidFill>
            </a:endParaRPr>
          </a:p>
        </p:txBody>
      </p:sp>
      <p:sp>
        <p:nvSpPr>
          <p:cNvPr id="69637" name="Text Box 9"/>
          <p:cNvSpPr txBox="1">
            <a:spLocks noChangeArrowheads="1"/>
          </p:cNvSpPr>
          <p:nvPr/>
        </p:nvSpPr>
        <p:spPr bwMode="auto">
          <a:xfrm>
            <a:off x="5076825" y="2774950"/>
            <a:ext cx="1582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DENMARK</a:t>
            </a:r>
            <a:endParaRPr lang="en-US" sz="2000" b="1" smtClean="0">
              <a:solidFill>
                <a:srgbClr val="000000"/>
              </a:solidFill>
            </a:endParaRPr>
          </a:p>
        </p:txBody>
      </p:sp>
      <p:sp>
        <p:nvSpPr>
          <p:cNvPr id="69638" name="Text Box 10"/>
          <p:cNvSpPr txBox="1">
            <a:spLocks noChangeArrowheads="1"/>
          </p:cNvSpPr>
          <p:nvPr/>
        </p:nvSpPr>
        <p:spPr bwMode="auto">
          <a:xfrm>
            <a:off x="6948488" y="277495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NORWAY</a:t>
            </a:r>
            <a:endParaRPr lang="en-US" sz="2000" b="1" smtClean="0">
              <a:solidFill>
                <a:srgbClr val="000000"/>
              </a:solidFill>
            </a:endParaRPr>
          </a:p>
        </p:txBody>
      </p:sp>
      <p:graphicFrame>
        <p:nvGraphicFramePr>
          <p:cNvPr id="332811" name="Group 11"/>
          <p:cNvGraphicFramePr>
            <a:graphicFrameLocks noGrp="1"/>
          </p:cNvGraphicFramePr>
          <p:nvPr/>
        </p:nvGraphicFramePr>
        <p:xfrm>
          <a:off x="395288" y="3284538"/>
          <a:ext cx="8280400" cy="3024185"/>
        </p:xfrm>
        <a:graphic>
          <a:graphicData uri="http://schemas.openxmlformats.org/drawingml/2006/table">
            <a:tbl>
              <a:tblPr/>
              <a:tblGrid>
                <a:gridCol w="4140200"/>
                <a:gridCol w="4140200"/>
              </a:tblGrid>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9659" name="Picture 11" descr="Flag of Swede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13668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12" descr="Flag of Denmark.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341438"/>
            <a:ext cx="12239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1" name="Picture 13" descr="Flag of Norway.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3850" y="1341438"/>
            <a:ext cx="1265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2" name="Picture 14" descr="Flag of Iceland.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300" y="1341438"/>
            <a:ext cx="13827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929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gamble 2250 </a:t>
            </a:r>
            <a:r>
              <a:rPr lang="en-GB" dirty="0" err="1" smtClean="0"/>
              <a:t>pts</a:t>
            </a:r>
            <a:r>
              <a:rPr lang="en-GB" dirty="0" smtClean="0"/>
              <a:t> and will know the right answer to take your total to 6750 pts.</a:t>
            </a:r>
          </a:p>
          <a:p>
            <a:pPr marL="0" indent="0">
              <a:buNone/>
            </a:pPr>
            <a:r>
              <a:rPr lang="en-GB" dirty="0" smtClean="0"/>
              <a:t>How much are you gambling and what is your answer?</a:t>
            </a:r>
            <a:endParaRPr lang="en-GB" dirty="0"/>
          </a:p>
        </p:txBody>
      </p:sp>
    </p:spTree>
    <p:extLst>
      <p:ext uri="{BB962C8B-B14F-4D97-AF65-F5344CB8AC3E}">
        <p14:creationId xmlns:p14="http://schemas.microsoft.com/office/powerpoint/2010/main" val="839832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sz="quarter"/>
          </p:nvPr>
        </p:nvSpPr>
        <p:spPr/>
        <p:txBody>
          <a:bodyPr/>
          <a:lstStyle/>
          <a:p>
            <a:pPr eaLnBrk="1" hangingPunct="1"/>
            <a:r>
              <a:rPr lang="en-GB" sz="3200" smtClean="0"/>
              <a:t>How many flags are correct?</a:t>
            </a:r>
            <a:endParaRPr lang="en-US" sz="3200" smtClean="0"/>
          </a:p>
        </p:txBody>
      </p:sp>
      <p:sp>
        <p:nvSpPr>
          <p:cNvPr id="70659" name="Text Box 7"/>
          <p:cNvSpPr txBox="1">
            <a:spLocks noChangeArrowheads="1"/>
          </p:cNvSpPr>
          <p:nvPr/>
        </p:nvSpPr>
        <p:spPr bwMode="auto">
          <a:xfrm>
            <a:off x="684213" y="2781300"/>
            <a:ext cx="1584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SWEDEN</a:t>
            </a:r>
            <a:endParaRPr lang="en-US" sz="2000" b="1" smtClean="0">
              <a:solidFill>
                <a:srgbClr val="000000"/>
              </a:solidFill>
            </a:endParaRPr>
          </a:p>
        </p:txBody>
      </p:sp>
      <p:sp>
        <p:nvSpPr>
          <p:cNvPr id="70660" name="Text Box 8"/>
          <p:cNvSpPr txBox="1">
            <a:spLocks noChangeArrowheads="1"/>
          </p:cNvSpPr>
          <p:nvPr/>
        </p:nvSpPr>
        <p:spPr bwMode="auto">
          <a:xfrm>
            <a:off x="2863850" y="2774950"/>
            <a:ext cx="1492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NORWAY</a:t>
            </a:r>
            <a:endParaRPr lang="en-US" sz="2000" b="1" smtClean="0">
              <a:solidFill>
                <a:srgbClr val="000000"/>
              </a:solidFill>
            </a:endParaRPr>
          </a:p>
        </p:txBody>
      </p:sp>
      <p:sp>
        <p:nvSpPr>
          <p:cNvPr id="70661" name="Text Box 9"/>
          <p:cNvSpPr txBox="1">
            <a:spLocks noChangeArrowheads="1"/>
          </p:cNvSpPr>
          <p:nvPr/>
        </p:nvSpPr>
        <p:spPr bwMode="auto">
          <a:xfrm>
            <a:off x="5076825" y="2774950"/>
            <a:ext cx="1582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DENMARK</a:t>
            </a:r>
            <a:endParaRPr lang="en-US" sz="2000" b="1" smtClean="0">
              <a:solidFill>
                <a:srgbClr val="000000"/>
              </a:solidFill>
            </a:endParaRPr>
          </a:p>
        </p:txBody>
      </p:sp>
      <p:sp>
        <p:nvSpPr>
          <p:cNvPr id="70662" name="Text Box 10"/>
          <p:cNvSpPr txBox="1">
            <a:spLocks noChangeArrowheads="1"/>
          </p:cNvSpPr>
          <p:nvPr/>
        </p:nvSpPr>
        <p:spPr bwMode="auto">
          <a:xfrm>
            <a:off x="6948488" y="277495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2000" b="1" smtClean="0">
                <a:solidFill>
                  <a:srgbClr val="000000"/>
                </a:solidFill>
              </a:rPr>
              <a:t>ICELAND</a:t>
            </a:r>
            <a:endParaRPr lang="en-US" sz="2000" b="1" smtClean="0">
              <a:solidFill>
                <a:srgbClr val="000000"/>
              </a:solidFill>
            </a:endParaRPr>
          </a:p>
        </p:txBody>
      </p:sp>
      <p:graphicFrame>
        <p:nvGraphicFramePr>
          <p:cNvPr id="332811" name="Group 11"/>
          <p:cNvGraphicFramePr>
            <a:graphicFrameLocks noGrp="1"/>
          </p:cNvGraphicFramePr>
          <p:nvPr/>
        </p:nvGraphicFramePr>
        <p:xfrm>
          <a:off x="395288" y="3284538"/>
          <a:ext cx="8280400" cy="3024185"/>
        </p:xfrm>
        <a:graphic>
          <a:graphicData uri="http://schemas.openxmlformats.org/drawingml/2006/table">
            <a:tbl>
              <a:tblPr/>
              <a:tblGrid>
                <a:gridCol w="4140200"/>
                <a:gridCol w="4140200"/>
              </a:tblGrid>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2</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0683" name="Picture 11" descr="Flag of Swede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13668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4" name="Picture 12" descr="Flag of Denmark.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341438"/>
            <a:ext cx="12239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5" name="Picture 13" descr="Flag of Norway.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3850" y="1341438"/>
            <a:ext cx="1265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6" name="Picture 14" descr="Flag of Iceland.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300" y="1341438"/>
            <a:ext cx="13827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2476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765175"/>
            <a:ext cx="8229600" cy="1150938"/>
          </a:xfrm>
        </p:spPr>
        <p:txBody>
          <a:bodyPr/>
          <a:lstStyle/>
          <a:p>
            <a:pPr eaLnBrk="1" hangingPunct="1"/>
            <a:r>
              <a:rPr lang="en-GB" sz="3200" dirty="0" smtClean="0"/>
              <a:t>In 2004 the BBC held a poll of their Top </a:t>
            </a:r>
            <a:r>
              <a:rPr lang="en-GB" sz="3200" dirty="0" smtClean="0"/>
              <a:t>5 BBC Sitcoms of all </a:t>
            </a:r>
            <a:r>
              <a:rPr lang="en-GB" sz="3200" dirty="0" smtClean="0"/>
              <a:t>time. Shown below are 5 sitcoms, 4 of which were in the Top 5.Which </a:t>
            </a:r>
            <a:r>
              <a:rPr lang="en-GB" sz="3200" dirty="0" smtClean="0"/>
              <a:t>was not in the top 5 list?</a:t>
            </a:r>
          </a:p>
        </p:txBody>
      </p:sp>
      <p:graphicFrame>
        <p:nvGraphicFramePr>
          <p:cNvPr id="347139" name="Group 3"/>
          <p:cNvGraphicFramePr>
            <a:graphicFrameLocks noGrp="1"/>
          </p:cNvGraphicFramePr>
          <p:nvPr>
            <p:ph idx="1"/>
          </p:nvPr>
        </p:nvGraphicFramePr>
        <p:xfrm>
          <a:off x="457200" y="2276475"/>
          <a:ext cx="8229600" cy="2808288"/>
        </p:xfrm>
        <a:graphic>
          <a:graphicData uri="http://schemas.openxmlformats.org/drawingml/2006/table">
            <a:tbl>
              <a:tblPr/>
              <a:tblGrid>
                <a:gridCol w="2170113"/>
                <a:gridCol w="6059487"/>
              </a:tblGrid>
              <a:tr h="518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Porridge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Vicar of </a:t>
                      </a:r>
                      <a:r>
                        <a:rPr kumimoji="0" lang="en-GB" sz="2800" b="0" i="0" u="none" strike="noStrike" cap="none" normalizeH="0" baseline="0" dirty="0" err="1" smtClean="0">
                          <a:ln>
                            <a:noFill/>
                          </a:ln>
                          <a:solidFill>
                            <a:schemeClr val="tx1"/>
                          </a:solidFill>
                          <a:effectLst/>
                          <a:latin typeface="Arial" charset="0"/>
                          <a:cs typeface="Arial" charset="0"/>
                        </a:rPr>
                        <a:t>Dibley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Fawlty</a:t>
                      </a:r>
                      <a:r>
                        <a:rPr kumimoji="0" lang="en-GB" sz="2800" b="0" i="0" u="none" strike="noStrike" cap="none" normalizeH="0" baseline="0" dirty="0" smtClean="0">
                          <a:ln>
                            <a:noFill/>
                          </a:ln>
                          <a:solidFill>
                            <a:schemeClr val="tx1"/>
                          </a:solidFill>
                          <a:effectLst/>
                          <a:latin typeface="Arial" charset="0"/>
                          <a:cs typeface="Arial" charset="0"/>
                        </a:rPr>
                        <a:t> Towers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Dad’s Army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Only Fools and Horses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614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Winner Takes All</a:t>
            </a:r>
            <a:br>
              <a:rPr lang="en-GB" dirty="0" smtClean="0"/>
            </a:br>
            <a:r>
              <a:rPr lang="en-GB" dirty="0" smtClean="0"/>
              <a:t>The final question.</a:t>
            </a:r>
            <a:endParaRPr lang="en-GB" dirty="0"/>
          </a:p>
        </p:txBody>
      </p:sp>
      <p:sp>
        <p:nvSpPr>
          <p:cNvPr id="3" name="Content Placeholder 2"/>
          <p:cNvSpPr>
            <a:spLocks noGrp="1"/>
          </p:cNvSpPr>
          <p:nvPr>
            <p:ph idx="1"/>
          </p:nvPr>
        </p:nvSpPr>
        <p:spPr/>
        <p:txBody>
          <a:bodyPr/>
          <a:lstStyle/>
          <a:p>
            <a:pPr marL="0" indent="0">
              <a:buNone/>
            </a:pPr>
            <a:r>
              <a:rPr lang="en-GB" dirty="0" smtClean="0"/>
              <a:t>I predict you will gamble 3250 </a:t>
            </a:r>
            <a:r>
              <a:rPr lang="en-GB" dirty="0" err="1" smtClean="0"/>
              <a:t>pts</a:t>
            </a:r>
            <a:r>
              <a:rPr lang="en-GB" dirty="0" smtClean="0"/>
              <a:t> and will know the right answer to take your total to 10,000 pts.</a:t>
            </a:r>
          </a:p>
          <a:p>
            <a:pPr marL="0" indent="0">
              <a:buNone/>
            </a:pPr>
            <a:r>
              <a:rPr lang="en-GB" dirty="0" smtClean="0"/>
              <a:t>How much are you gambling and what is your answer?</a:t>
            </a:r>
            <a:endParaRPr lang="en-GB" dirty="0"/>
          </a:p>
        </p:txBody>
      </p:sp>
    </p:spTree>
    <p:extLst>
      <p:ext uri="{BB962C8B-B14F-4D97-AF65-F5344CB8AC3E}">
        <p14:creationId xmlns:p14="http://schemas.microsoft.com/office/powerpoint/2010/main" val="2687654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765175"/>
            <a:ext cx="8229600" cy="1150938"/>
          </a:xfrm>
        </p:spPr>
        <p:txBody>
          <a:bodyPr/>
          <a:lstStyle/>
          <a:p>
            <a:pPr eaLnBrk="1" hangingPunct="1"/>
            <a:r>
              <a:rPr lang="en-GB" sz="3200" smtClean="0"/>
              <a:t>Top 5 BBC Sitcoms:- which was not in the list?</a:t>
            </a:r>
          </a:p>
        </p:txBody>
      </p:sp>
      <p:graphicFrame>
        <p:nvGraphicFramePr>
          <p:cNvPr id="347139" name="Group 3"/>
          <p:cNvGraphicFramePr>
            <a:graphicFrameLocks noGrp="1"/>
          </p:cNvGraphicFramePr>
          <p:nvPr>
            <p:ph idx="1"/>
          </p:nvPr>
        </p:nvGraphicFramePr>
        <p:xfrm>
          <a:off x="457200" y="2276475"/>
          <a:ext cx="8229600" cy="3321050"/>
        </p:xfrm>
        <a:graphic>
          <a:graphicData uri="http://schemas.openxmlformats.org/drawingml/2006/table">
            <a:tbl>
              <a:tblPr/>
              <a:tblGrid>
                <a:gridCol w="2170113"/>
                <a:gridCol w="6059487"/>
              </a:tblGrid>
              <a:tr h="1030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Porridge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Black Adder</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Vicar of </a:t>
                      </a:r>
                      <a:r>
                        <a:rPr kumimoji="0" lang="en-GB" sz="2800" b="0" i="0" u="none" strike="noStrike" cap="none" normalizeH="0" baseline="0" dirty="0" err="1" smtClean="0">
                          <a:ln>
                            <a:noFill/>
                          </a:ln>
                          <a:solidFill>
                            <a:schemeClr val="tx1"/>
                          </a:solidFill>
                          <a:effectLst/>
                          <a:latin typeface="Arial" charset="0"/>
                          <a:cs typeface="Arial" charset="0"/>
                        </a:rPr>
                        <a:t>Dibley</a:t>
                      </a:r>
                      <a:endParaRPr kumimoji="0" lang="en-GB" sz="2800" b="0" i="0" u="none" strike="noStrike" cap="none" normalizeH="0" baseline="0" dirty="0" smtClean="0">
                        <a:ln>
                          <a:noFill/>
                        </a:ln>
                        <a:solidFill>
                          <a:schemeClr val="tx1"/>
                        </a:solidFill>
                        <a:effectLst/>
                        <a:latin typeface="Arial" charset="0"/>
                        <a:cs typeface="Arial"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Fawlty</a:t>
                      </a:r>
                      <a:r>
                        <a:rPr kumimoji="0" lang="en-GB" sz="2800" b="0" i="0" u="none" strike="noStrike" cap="none" normalizeH="0" baseline="0" dirty="0" smtClean="0">
                          <a:ln>
                            <a:noFill/>
                          </a:ln>
                          <a:solidFill>
                            <a:schemeClr val="tx1"/>
                          </a:solidFill>
                          <a:effectLst/>
                          <a:latin typeface="Arial" charset="0"/>
                          <a:cs typeface="Arial" charset="0"/>
                        </a:rPr>
                        <a:t> Towers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Dad’s Army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Only Fools and Horses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6363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4191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53547"/>
            <a:ext cx="2808312" cy="3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54715"/>
            <a:ext cx="3881024" cy="259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GB London Olympic Gold Medal Winners</a:t>
            </a:r>
            <a:br>
              <a:rPr lang="en-GB" sz="2800" dirty="0" smtClean="0"/>
            </a:br>
            <a:r>
              <a:rPr lang="en-GB" sz="2800" dirty="0" smtClean="0"/>
              <a:t>10 </a:t>
            </a:r>
            <a:r>
              <a:rPr lang="en-GB" sz="2800" dirty="0" err="1" smtClean="0"/>
              <a:t>pts</a:t>
            </a:r>
            <a:r>
              <a:rPr lang="en-GB" sz="2800" dirty="0" smtClean="0"/>
              <a:t> per competitor (Bonus 10 </a:t>
            </a:r>
            <a:r>
              <a:rPr lang="en-GB" sz="2800" dirty="0" err="1" smtClean="0"/>
              <a:t>pts</a:t>
            </a:r>
            <a:r>
              <a:rPr lang="en-GB" sz="2800" dirty="0" smtClean="0"/>
              <a:t>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799242"/>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740282" cy="25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58263"/>
            <a:ext cx="3812522" cy="22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1224</TotalTime>
  <Words>1819</Words>
  <Application>Microsoft Office PowerPoint</Application>
  <PresentationFormat>On-screen Show (4:3)</PresentationFormat>
  <Paragraphs>832</Paragraphs>
  <Slides>79</Slides>
  <Notes>0</Notes>
  <HiddenSlides>0</HiddenSlides>
  <MMClips>0</MMClips>
  <ScaleCrop>false</ScaleCrop>
  <HeadingPairs>
    <vt:vector size="4" baseType="variant">
      <vt:variant>
        <vt:lpstr>Theme</vt:lpstr>
      </vt:variant>
      <vt:variant>
        <vt:i4>13</vt:i4>
      </vt:variant>
      <vt:variant>
        <vt:lpstr>Slide Titles</vt:lpstr>
      </vt:variant>
      <vt:variant>
        <vt:i4>79</vt:i4>
      </vt:variant>
    </vt:vector>
  </HeadingPairs>
  <TitlesOfParts>
    <vt:vector size="92" baseType="lpstr">
      <vt:lpstr>Office Theme</vt:lpstr>
      <vt:lpstr>1_Default Design</vt:lpstr>
      <vt:lpstr>4_Default Design</vt:lpstr>
      <vt:lpstr>5_Default Design</vt:lpstr>
      <vt:lpstr>6_Default Design</vt:lpstr>
      <vt:lpstr>7_Default Design</vt:lpstr>
      <vt:lpstr>Default Design</vt:lpstr>
      <vt:lpstr>2_Default Design</vt:lpstr>
      <vt:lpstr>3_Default Design</vt:lpstr>
      <vt:lpstr>8_Default Design</vt:lpstr>
      <vt:lpstr>1_Office Theme</vt:lpstr>
      <vt:lpstr>2_Office Theme</vt:lpstr>
      <vt:lpstr>3_Office Theme</vt:lpstr>
      <vt:lpstr>QUIZ FOR NUTS</vt:lpstr>
      <vt:lpstr>Celebrating TV Quiz Shows </vt:lpstr>
      <vt:lpstr>A Question of Sport 2nd December 1968 – present day</vt:lpstr>
      <vt:lpstr>Picture Board</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Question of Sport GB London Olympic Gold Medal Winners 10 pts per competitor (Bonus 10 pts for event)</vt:lpstr>
      <vt:lpstr>PowerPoint Presentation</vt:lpstr>
      <vt:lpstr>10 pts per competitor + 10 pts per event</vt:lpstr>
      <vt:lpstr>University Challenge 1962-1987 &amp; 1994- present</vt:lpstr>
      <vt:lpstr>University Challenge</vt:lpstr>
      <vt:lpstr>University Challenge Which of the chemicals shown below have a symbol of just one letter? 30 pts per correct answer; ZERO on this round for any incorrect answer.</vt:lpstr>
      <vt:lpstr>Chemicals</vt:lpstr>
      <vt:lpstr>30 pts for each correct answer ZERO on the whole round for just 1 incorrect answer</vt:lpstr>
      <vt:lpstr>Sale of the Century 1972 - 1983</vt:lpstr>
      <vt:lpstr>Sale of the Century</vt:lpstr>
      <vt:lpstr>Sale of the Century</vt:lpstr>
      <vt:lpstr>Sale of the Century</vt:lpstr>
      <vt:lpstr>Sale of the Century</vt:lpstr>
      <vt:lpstr>Sale of the Century</vt:lpstr>
      <vt:lpstr>Sale of the Century</vt:lpstr>
      <vt:lpstr>Sale of the Century</vt:lpstr>
      <vt:lpstr>Sale of the Century</vt:lpstr>
      <vt:lpstr>Sale of the Century</vt:lpstr>
      <vt:lpstr>Sale of the Century</vt:lpstr>
      <vt:lpstr>Sale of the Century</vt:lpstr>
      <vt:lpstr>Sale of the Century</vt:lpstr>
      <vt:lpstr>Points</vt:lpstr>
      <vt:lpstr>Bullseye 1981 - 1995</vt:lpstr>
      <vt:lpstr>Bullseye</vt:lpstr>
      <vt:lpstr>Bullseye </vt:lpstr>
      <vt:lpstr>Bullseye</vt:lpstr>
      <vt:lpstr>Bullseye 30 pts for each correct answer ZERO if any incorrect answer is ticked</vt:lpstr>
      <vt:lpstr>Quizball 1966 - 1972</vt:lpstr>
      <vt:lpstr>Quizball All the teams shown below were, at one time, in the Football League. There are 8 matches for you to think about. Which football team is currently in the higher league? Note that if they are in the same league then it is a draw. 60 pts for each correct OR 1000 pts for ALL CORRECT</vt:lpstr>
      <vt:lpstr>Quizball</vt:lpstr>
      <vt:lpstr>Quizball Which football team is in the higher league? 60 pts for each correct OR 1000 pts for ALL CORRECT</vt:lpstr>
      <vt:lpstr>Generation Game 1971-1982 &amp; 1990 - 2002</vt:lpstr>
      <vt:lpstr>Conveyor Belt</vt:lpstr>
      <vt:lpstr>Generation Game Conveyor belt 25 points per item+ Bonus</vt:lpstr>
      <vt:lpstr>Generation Game Conveyor belt</vt:lpstr>
      <vt:lpstr>Generation Game Conveyor Belt</vt:lpstr>
      <vt:lpstr>Generation Game Conveyor Belt</vt:lpstr>
      <vt:lpstr>Generation Game Conveyor Belt</vt:lpstr>
      <vt:lpstr>Generation Game</vt:lpstr>
      <vt:lpstr>PowerPoint Presentation</vt:lpstr>
      <vt:lpstr>PowerPoint Presentation</vt:lpstr>
      <vt:lpstr>Conveyor Belt</vt:lpstr>
      <vt:lpstr>Conveyor Belt</vt:lpstr>
      <vt:lpstr>Generation Game Conveyor Belt 25 pts each item (50 pts if correct number)</vt:lpstr>
      <vt:lpstr>Pointless 24th August 2009 - present</vt:lpstr>
      <vt:lpstr>Word Round</vt:lpstr>
      <vt:lpstr>Pointless</vt:lpstr>
      <vt:lpstr>The Junior Board</vt:lpstr>
      <vt:lpstr>And the big boys board!!!</vt:lpstr>
      <vt:lpstr>Winner Takes All 1975 – 1988 </vt:lpstr>
      <vt:lpstr>Winner Takes All</vt:lpstr>
      <vt:lpstr>Who was the first person to win the Sports Personality of the Year in 1954?</vt:lpstr>
      <vt:lpstr>Winner Takes All</vt:lpstr>
      <vt:lpstr>Who was the first person to win the Sports Personality of the Year in 1954?</vt:lpstr>
      <vt:lpstr>Mr Happy contains 5 letters other than Mr.  What is the total number of letters, not counting Mr, in each of the following?</vt:lpstr>
      <vt:lpstr>Winner Takes All</vt:lpstr>
      <vt:lpstr>  What is the total number of letters, not counting Mr, in each of the following?</vt:lpstr>
      <vt:lpstr>How many of the following are spelt correctly? Aquire Accommodate Amateur Arguement Changable</vt:lpstr>
      <vt:lpstr>Winner Takes All</vt:lpstr>
      <vt:lpstr>How many of the following are spelt correctly? Aquire    Acquire Accommodate Amateur Arguement    Argument Changable   Changeable</vt:lpstr>
      <vt:lpstr>How many flags have their correct countries below them?</vt:lpstr>
      <vt:lpstr>Winner Takes All</vt:lpstr>
      <vt:lpstr>How many flags are correct?</vt:lpstr>
      <vt:lpstr>In 2004 the BBC held a poll of their Top 5 BBC Sitcoms of all time. Shown below are 5 sitcoms, 4 of which were in the Top 5.Which was not in the top 5 list?</vt:lpstr>
      <vt:lpstr>Winner Takes All The final question.</vt:lpstr>
      <vt:lpstr>Top 5 BBC Sitcoms:- which was not in the list?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94</cp:revision>
  <dcterms:created xsi:type="dcterms:W3CDTF">2011-03-11T09:41:43Z</dcterms:created>
  <dcterms:modified xsi:type="dcterms:W3CDTF">2013-03-12T17:09:44Z</dcterms:modified>
</cp:coreProperties>
</file>