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6" r:id="rId3"/>
    <p:sldMasterId id="2147483744" r:id="rId4"/>
    <p:sldMasterId id="2147483772" r:id="rId5"/>
    <p:sldMasterId id="2147483786" r:id="rId6"/>
    <p:sldMasterId id="2147483800" r:id="rId7"/>
  </p:sldMasterIdLst>
  <p:sldIdLst>
    <p:sldId id="256" r:id="rId8"/>
    <p:sldId id="479" r:id="rId9"/>
    <p:sldId id="336" r:id="rId10"/>
    <p:sldId id="337" r:id="rId11"/>
    <p:sldId id="349" r:id="rId12"/>
    <p:sldId id="359" r:id="rId13"/>
    <p:sldId id="358" r:id="rId14"/>
    <p:sldId id="357" r:id="rId15"/>
    <p:sldId id="356" r:id="rId16"/>
    <p:sldId id="355" r:id="rId17"/>
    <p:sldId id="354" r:id="rId18"/>
    <p:sldId id="353" r:id="rId19"/>
    <p:sldId id="352" r:id="rId20"/>
    <p:sldId id="351" r:id="rId21"/>
    <p:sldId id="348" r:id="rId22"/>
    <p:sldId id="480" r:id="rId23"/>
    <p:sldId id="338" r:id="rId24"/>
    <p:sldId id="360" r:id="rId25"/>
    <p:sldId id="425" r:id="rId26"/>
    <p:sldId id="481" r:id="rId27"/>
    <p:sldId id="339" r:id="rId28"/>
    <p:sldId id="370" r:id="rId29"/>
    <p:sldId id="456" r:id="rId30"/>
    <p:sldId id="365" r:id="rId31"/>
    <p:sldId id="482" r:id="rId32"/>
    <p:sldId id="457" r:id="rId33"/>
    <p:sldId id="364" r:id="rId34"/>
    <p:sldId id="483" r:id="rId35"/>
    <p:sldId id="458" r:id="rId36"/>
    <p:sldId id="366" r:id="rId37"/>
    <p:sldId id="484" r:id="rId38"/>
    <p:sldId id="459" r:id="rId39"/>
    <p:sldId id="369" r:id="rId40"/>
    <p:sldId id="485" r:id="rId41"/>
    <p:sldId id="460" r:id="rId42"/>
    <p:sldId id="362" r:id="rId43"/>
    <p:sldId id="486" r:id="rId44"/>
    <p:sldId id="461" r:id="rId45"/>
    <p:sldId id="488" r:id="rId46"/>
    <p:sldId id="489" r:id="rId47"/>
    <p:sldId id="340" r:id="rId48"/>
    <p:sldId id="408" r:id="rId49"/>
    <p:sldId id="410" r:id="rId50"/>
    <p:sldId id="411" r:id="rId51"/>
    <p:sldId id="407" r:id="rId52"/>
    <p:sldId id="409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78" r:id="rId66"/>
    <p:sldId id="341" r:id="rId67"/>
    <p:sldId id="426" r:id="rId68"/>
    <p:sldId id="490" r:id="rId69"/>
    <p:sldId id="427" r:id="rId70"/>
    <p:sldId id="428" r:id="rId71"/>
    <p:sldId id="429" r:id="rId72"/>
    <p:sldId id="430" r:id="rId73"/>
    <p:sldId id="432" r:id="rId74"/>
    <p:sldId id="431" r:id="rId75"/>
    <p:sldId id="433" r:id="rId76"/>
    <p:sldId id="434" r:id="rId77"/>
    <p:sldId id="435" r:id="rId78"/>
    <p:sldId id="436" r:id="rId79"/>
    <p:sldId id="437" r:id="rId80"/>
    <p:sldId id="438" r:id="rId81"/>
    <p:sldId id="439" r:id="rId82"/>
    <p:sldId id="440" r:id="rId83"/>
    <p:sldId id="441" r:id="rId84"/>
    <p:sldId id="442" r:id="rId85"/>
    <p:sldId id="443" r:id="rId86"/>
    <p:sldId id="444" r:id="rId87"/>
    <p:sldId id="445" r:id="rId88"/>
    <p:sldId id="446" r:id="rId89"/>
    <p:sldId id="447" r:id="rId90"/>
    <p:sldId id="448" r:id="rId91"/>
    <p:sldId id="449" r:id="rId92"/>
    <p:sldId id="450" r:id="rId93"/>
    <p:sldId id="451" r:id="rId94"/>
    <p:sldId id="452" r:id="rId95"/>
    <p:sldId id="453" r:id="rId96"/>
    <p:sldId id="454" r:id="rId97"/>
    <p:sldId id="491" r:id="rId98"/>
    <p:sldId id="342" r:id="rId99"/>
    <p:sldId id="492" r:id="rId100"/>
    <p:sldId id="376" r:id="rId101"/>
    <p:sldId id="455" r:id="rId102"/>
    <p:sldId id="377" r:id="rId103"/>
    <p:sldId id="378" r:id="rId104"/>
    <p:sldId id="379" r:id="rId105"/>
    <p:sldId id="380" r:id="rId106"/>
    <p:sldId id="382" r:id="rId107"/>
    <p:sldId id="493" r:id="rId108"/>
    <p:sldId id="381" r:id="rId109"/>
    <p:sldId id="494" r:id="rId110"/>
    <p:sldId id="343" r:id="rId111"/>
    <p:sldId id="345" r:id="rId112"/>
    <p:sldId id="495" r:id="rId113"/>
    <p:sldId id="346" r:id="rId114"/>
    <p:sldId id="347" r:id="rId115"/>
    <p:sldId id="496" r:id="rId116"/>
    <p:sldId id="344" r:id="rId117"/>
    <p:sldId id="497" r:id="rId118"/>
    <p:sldId id="385" r:id="rId119"/>
    <p:sldId id="463" r:id="rId120"/>
    <p:sldId id="498" r:id="rId121"/>
    <p:sldId id="400" r:id="rId122"/>
    <p:sldId id="476" r:id="rId123"/>
    <p:sldId id="499" r:id="rId124"/>
    <p:sldId id="404" r:id="rId125"/>
    <p:sldId id="465" r:id="rId126"/>
    <p:sldId id="500" r:id="rId127"/>
    <p:sldId id="390" r:id="rId128"/>
    <p:sldId id="471" r:id="rId129"/>
    <p:sldId id="501" r:id="rId130"/>
    <p:sldId id="394" r:id="rId131"/>
    <p:sldId id="474" r:id="rId132"/>
    <p:sldId id="502" r:id="rId133"/>
    <p:sldId id="402" r:id="rId134"/>
    <p:sldId id="469" r:id="rId135"/>
    <p:sldId id="477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viewProps" Target="view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5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4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2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1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3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9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44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95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0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9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35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48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5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8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0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7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5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DBFC-E526-4862-8D6D-322895BA8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6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EA3A-D8C6-49F7-91C2-80E0EC3DB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7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A9E-F4C1-4DA9-83E7-9E9282EB3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3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29AF-4F91-4CCC-8161-F992AD435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9AF-219C-407B-84D7-4058149D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769A-D630-4A28-B26C-7FF740BE8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21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9F-E662-4E8E-9D6C-C868DD99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7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37B5-872A-405F-B9A0-FA646ED5D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943E-D3DF-4B72-A17F-F4AFC3DF3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4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E4A-1BA7-45A5-8D6D-C08B918DA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DAE6-306D-4BFE-A82E-6FEA1B83E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F47-1979-4157-A6F4-B4D396F45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98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43C2-9D87-431E-838E-6C121FDC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6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5566-00B7-4117-A772-7AEFBC721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4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2AC9-72E1-4A73-B704-83947447F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35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0895-53F5-49CF-B400-FD4A2557E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5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69D4-A957-4DE6-86D5-2A286C19D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0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413E-A648-467D-A8CF-B15FAE7AC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66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672A-1EF5-4276-AE34-D641FCC12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2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BF99-7C14-4FD8-AEC7-879FCFBE70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66BD-D92E-43D3-8F36-01D93CEB6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86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0E2C-6B65-45D9-83A7-1698C4121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80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C80-79D1-426B-BF13-2C6B26D77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58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B2D7-4599-4859-B9F0-86E17C493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90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380E-676A-4AB5-BA53-67B40C75E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01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FD9E-9E46-415F-A1EC-B380397F1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25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5566-00B7-4117-A772-7AEFBC721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8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2AC9-72E1-4A73-B704-83947447F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0895-53F5-49CF-B400-FD4A2557E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49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69D4-A957-4DE6-86D5-2A286C19D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7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413E-A648-467D-A8CF-B15FAE7AC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8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672A-1EF5-4276-AE34-D641FCC12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3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108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BF99-7C14-4FD8-AEC7-879FCFBE70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66BD-D92E-43D3-8F36-01D93CEB6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3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0E2C-6B65-45D9-83A7-1698C4121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92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C80-79D1-426B-BF13-2C6B26D77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5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B2D7-4599-4859-B9F0-86E17C493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5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380E-676A-4AB5-BA53-67B40C75E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64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FD9E-9E46-415F-A1EC-B380397F1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81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5566-00B7-4117-A772-7AEFBC721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7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2AC9-72E1-4A73-B704-83947447F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03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0895-53F5-49CF-B400-FD4A2557E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5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69D4-A957-4DE6-86D5-2A286C19D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84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413E-A648-467D-A8CF-B15FAE7AC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45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672A-1EF5-4276-AE34-D641FCC12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21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BF99-7C14-4FD8-AEC7-879FCFBE70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66BD-D92E-43D3-8F36-01D93CEB6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733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0E2C-6B65-45D9-83A7-1698C4121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5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8C80-79D1-426B-BF13-2C6B26D77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2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B2D7-4599-4859-B9F0-86E17C493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73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380E-676A-4AB5-BA53-67B40C75E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00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FD9E-9E46-415F-A1EC-B380397F1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7180-FCC4-4392-943B-39E200BD1F0D}" type="datetimeFigureOut">
              <a:rPr lang="en-GB" smtClean="0"/>
              <a:t>19/04/2013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CD13-7F81-4B20-99F6-83CCD0C5A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6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71704-7995-4EBC-A92F-31B88D1BE2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F6049-C8AA-489A-84E9-42A3609955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F6049-C8AA-489A-84E9-42A3609955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F6049-C8AA-489A-84E9-42A3609955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/>
          <a:lstStyle/>
          <a:p>
            <a:r>
              <a:rPr lang="en-GB" dirty="0" smtClean="0"/>
              <a:t>Welcome to the St Nicholas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692697"/>
            <a:ext cx="6840760" cy="936104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70080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Friday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April 2013</a:t>
            </a:r>
            <a:endParaRPr lang="en-GB" sz="2800" dirty="0"/>
          </a:p>
        </p:txBody>
      </p:sp>
      <p:pic>
        <p:nvPicPr>
          <p:cNvPr id="8" name="Picture 7" descr="S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492896"/>
            <a:ext cx="5635799" cy="37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32959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 (1971)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 (1968)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2671"/>
            <a:ext cx="2376264" cy="30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5102"/>
            <a:ext cx="2592288" cy="3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Let the thinking commence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02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Conveyor belt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have 2 minutes to make a note of as many items as you can, recording the number of each item and the colour in which the word was written.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Generation Game Conveyor Belt</a:t>
            </a:r>
            <a:br>
              <a:rPr lang="en-GB" sz="3200" dirty="0" smtClean="0"/>
            </a:br>
            <a:r>
              <a:rPr lang="en-GB" sz="3200" dirty="0" smtClean="0"/>
              <a:t>25 </a:t>
            </a:r>
            <a:r>
              <a:rPr lang="en-GB" sz="3200" dirty="0" err="1" smtClean="0"/>
              <a:t>pts</a:t>
            </a:r>
            <a:r>
              <a:rPr lang="en-GB" sz="3200" dirty="0" smtClean="0"/>
              <a:t> each item (25 </a:t>
            </a:r>
            <a:r>
              <a:rPr lang="en-GB" sz="3200" dirty="0" err="1" smtClean="0"/>
              <a:t>pt</a:t>
            </a:r>
            <a:r>
              <a:rPr lang="en-GB" sz="3200" dirty="0" smtClean="0"/>
              <a:t> bonus for correct number and 25pt bonus for correct colour)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62117"/>
              </p:ext>
            </p:extLst>
          </p:nvPr>
        </p:nvGraphicFramePr>
        <p:xfrm>
          <a:off x="467544" y="206084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87016"/>
                <a:gridCol w="1289248"/>
                <a:gridCol w="1584176"/>
                <a:gridCol w="1241376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Almonds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Nectarines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Bananas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Olives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Carrots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Peaches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Cuddly Toys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Quince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Black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Damsons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Raspberries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Strawberries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Ginger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Tangerines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Kiki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Ugli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Lemons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Walnuts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probably remembered 16 items, the correct number of 12 of these, and the correct colour of just 8 of these.</a:t>
            </a:r>
          </a:p>
          <a:p>
            <a:pPr marL="0" indent="0" algn="ctr">
              <a:buNone/>
            </a:pPr>
            <a:r>
              <a:rPr lang="en-GB" dirty="0" smtClean="0"/>
              <a:t>You probably scored 36 x 25 = 900 points.</a:t>
            </a:r>
          </a:p>
          <a:p>
            <a:pPr marL="0" indent="0" algn="ctr">
              <a:buNone/>
            </a:pPr>
            <a:r>
              <a:rPr lang="en-GB" dirty="0" smtClean="0"/>
              <a:t>Your likely current total is 2560 points.</a:t>
            </a:r>
          </a:p>
          <a:p>
            <a:pPr marL="0" indent="0" algn="ctr">
              <a:buNone/>
            </a:pPr>
            <a:r>
              <a:rPr lang="en-GB" dirty="0" smtClean="0"/>
              <a:t>Are you beating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6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Pointless</a:t>
            </a:r>
            <a:br>
              <a:rPr lang="en-GB" dirty="0" smtClean="0"/>
            </a:br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August 2009 - present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16624" cy="420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4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Think of a word in the Oxford English Dictionary ending in 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UME</a:t>
            </a:r>
          </a:p>
          <a:p>
            <a:pPr marL="0" indent="0" algn="ctr">
              <a:buNone/>
            </a:pPr>
            <a:r>
              <a:rPr lang="en-GB" dirty="0" smtClean="0"/>
              <a:t>The longer, more obscure your word the more points you will score.</a:t>
            </a:r>
          </a:p>
          <a:p>
            <a:pPr marL="0" indent="0" algn="ctr">
              <a:buNone/>
            </a:pPr>
            <a:r>
              <a:rPr lang="en-GB" dirty="0" smtClean="0"/>
              <a:t>Points from 1 to 500 are available.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is your word?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Junior Board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618653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ABSUME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EFFUME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PERFUME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APAUME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EXHUME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APPAUME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REAUME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BITUME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COSTUME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ILLUME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INHUME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SUBSUME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DESPUME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LEGUME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 big boys board!!!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19600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APOSTUME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DISINHUME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FILOPLUME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INTROSUME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REASSUME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SEMIPLUME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REILLUME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CORNIPLUME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TRANSUME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IMPOSTHUME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probably scored no better than 100 on this.</a:t>
            </a:r>
          </a:p>
          <a:p>
            <a:pPr marL="0" indent="0" algn="ctr">
              <a:buNone/>
            </a:pPr>
            <a:r>
              <a:rPr lang="en-GB" dirty="0" smtClean="0"/>
              <a:t>Your likely current total is 2660 points.</a:t>
            </a:r>
          </a:p>
          <a:p>
            <a:pPr marL="0" indent="0" algn="ctr">
              <a:buNone/>
            </a:pPr>
            <a:r>
              <a:rPr lang="en-GB" dirty="0" smtClean="0"/>
              <a:t>Are you beating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26508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 (1967)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 (1966)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01987" cy="31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3486"/>
            <a:ext cx="2346920" cy="328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Winner Takes All</a:t>
            </a:r>
            <a:br>
              <a:rPr lang="en-GB" dirty="0" smtClean="0"/>
            </a:br>
            <a:r>
              <a:rPr lang="en-GB" dirty="0" smtClean="0"/>
              <a:t>1975 – 1988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24536" cy="386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will be asked a question and given 5 answers to choose from.</a:t>
            </a:r>
          </a:p>
          <a:p>
            <a:pPr marL="0" indent="0" algn="ctr">
              <a:buNone/>
            </a:pPr>
            <a:r>
              <a:rPr lang="en-GB" dirty="0" smtClean="0"/>
              <a:t>You can gamble up to half of your current total, but if you get it wrong you lose those points.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How many different British Prime Ministers have there been during the reign of Queen Elizabeth II ?</a:t>
            </a:r>
          </a:p>
        </p:txBody>
      </p:sp>
      <p:graphicFrame>
        <p:nvGraphicFramePr>
          <p:cNvPr id="3850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59338"/>
              </p:ext>
            </p:extLst>
          </p:nvPr>
        </p:nvGraphicFramePr>
        <p:xfrm>
          <a:off x="457200" y="1916113"/>
          <a:ext cx="8229600" cy="3817935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How many different British Prime Ministers have there been during the reign of Queen Elizabeth II ?</a:t>
            </a:r>
          </a:p>
        </p:txBody>
      </p:sp>
      <p:graphicFrame>
        <p:nvGraphicFramePr>
          <p:cNvPr id="3850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00343"/>
              </p:ext>
            </p:extLst>
          </p:nvPr>
        </p:nvGraphicFramePr>
        <p:xfrm>
          <a:off x="457200" y="1902009"/>
          <a:ext cx="8229600" cy="2607111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0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5085184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Churchill, Eden, Macmillan, Douglas-Home, Wilson, Heath, Callaghan</a:t>
            </a:r>
          </a:p>
          <a:p>
            <a:r>
              <a:rPr lang="en-GB" dirty="0" smtClean="0"/>
              <a:t>Thatcher, Major, Blair, Brown, Cameron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0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You probably gambled 660 and got it wrong!</a:t>
            </a:r>
            <a:br>
              <a:rPr lang="en-GB" dirty="0" smtClean="0"/>
            </a:br>
            <a:r>
              <a:rPr lang="en-GB" dirty="0" smtClean="0"/>
              <a:t>Likely current total 2000 points.</a:t>
            </a:r>
            <a:br>
              <a:rPr lang="en-GB" dirty="0" smtClean="0"/>
            </a:br>
            <a:r>
              <a:rPr lang="en-GB" dirty="0" smtClean="0"/>
              <a:t>Are you beating this?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552" y="6165304"/>
            <a:ext cx="8229600" cy="61467"/>
          </a:xfrm>
        </p:spPr>
      </p:sp>
    </p:spTree>
    <p:extLst>
      <p:ext uri="{BB962C8B-B14F-4D97-AF65-F5344CB8AC3E}">
        <p14:creationId xmlns:p14="http://schemas.microsoft.com/office/powerpoint/2010/main" val="12747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3"/>
            <a:ext cx="8229600" cy="94096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the TOTAL number of letters in these Shakespeare plays beginning with T?</a:t>
            </a:r>
          </a:p>
        </p:txBody>
      </p:sp>
      <p:graphicFrame>
        <p:nvGraphicFramePr>
          <p:cNvPr id="36966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6055296"/>
              </p:ext>
            </p:extLst>
          </p:nvPr>
        </p:nvGraphicFramePr>
        <p:xfrm>
          <a:off x="539750" y="3789363"/>
          <a:ext cx="8147050" cy="2590800"/>
        </p:xfrm>
        <a:graphic>
          <a:graphicData uri="http://schemas.openxmlformats.org/drawingml/2006/table">
            <a:tbl>
              <a:tblPr/>
              <a:tblGrid>
                <a:gridCol w="2520082"/>
                <a:gridCol w="5626968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201622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TA…….  ….   …..    ……..EW</a:t>
            </a:r>
          </a:p>
          <a:p>
            <a:pPr marL="0" indent="0" algn="ctr">
              <a:buNone/>
            </a:pPr>
            <a:r>
              <a:rPr lang="en-GB" sz="2400" dirty="0" smtClean="0"/>
              <a:t>TI……..  …………….US</a:t>
            </a:r>
          </a:p>
          <a:p>
            <a:pPr marL="0" indent="0" algn="ctr">
              <a:buNone/>
            </a:pPr>
            <a:r>
              <a:rPr lang="en-GB" sz="2400" dirty="0" smtClean="0"/>
              <a:t>TR…………   ….   ……………DA</a:t>
            </a:r>
          </a:p>
          <a:p>
            <a:pPr marL="0" indent="0" algn="ctr">
              <a:buNone/>
            </a:pPr>
            <a:r>
              <a:rPr lang="en-GB" sz="2400" dirty="0" smtClean="0"/>
              <a:t>TW………….    ….HT</a:t>
            </a:r>
          </a:p>
          <a:p>
            <a:pPr marL="0" indent="0" algn="ctr">
              <a:buNone/>
            </a:pPr>
            <a:r>
              <a:rPr lang="en-GB" sz="2400" dirty="0" smtClean="0"/>
              <a:t>TW..  ……………………..  …   …….NA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3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3"/>
            <a:ext cx="8229600" cy="94096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the TOTAL number of letters in these Shakespeare plays beginning with T?</a:t>
            </a:r>
          </a:p>
        </p:txBody>
      </p:sp>
      <p:graphicFrame>
        <p:nvGraphicFramePr>
          <p:cNvPr id="36966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8710864"/>
              </p:ext>
            </p:extLst>
          </p:nvPr>
        </p:nvGraphicFramePr>
        <p:xfrm>
          <a:off x="539750" y="3789363"/>
          <a:ext cx="8147050" cy="2590800"/>
        </p:xfrm>
        <a:graphic>
          <a:graphicData uri="http://schemas.openxmlformats.org/drawingml/2006/table">
            <a:tbl>
              <a:tblPr/>
              <a:tblGrid>
                <a:gridCol w="2520082"/>
                <a:gridCol w="5626968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859216" cy="201622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TA</a:t>
            </a:r>
            <a:r>
              <a:rPr lang="en-GB" sz="2400" dirty="0" smtClean="0"/>
              <a:t>MING OF THE SHR</a:t>
            </a:r>
            <a:r>
              <a:rPr lang="en-GB" sz="2400" dirty="0" smtClean="0">
                <a:solidFill>
                  <a:srgbClr val="FF0000"/>
                </a:solidFill>
              </a:rPr>
              <a:t>EW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TI</a:t>
            </a:r>
            <a:r>
              <a:rPr lang="en-GB" sz="2400" dirty="0" smtClean="0"/>
              <a:t>TUS ANDRONIC</a:t>
            </a:r>
            <a:r>
              <a:rPr lang="en-GB" sz="2400" dirty="0" smtClean="0">
                <a:solidFill>
                  <a:srgbClr val="FF0000"/>
                </a:solidFill>
              </a:rPr>
              <a:t>US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TR</a:t>
            </a:r>
            <a:r>
              <a:rPr lang="en-GB" sz="2400" dirty="0" smtClean="0"/>
              <a:t>OILUS AND CRESSI</a:t>
            </a:r>
            <a:r>
              <a:rPr lang="en-GB" sz="2400" dirty="0" smtClean="0">
                <a:solidFill>
                  <a:srgbClr val="FF0000"/>
                </a:solidFill>
              </a:rPr>
              <a:t>DA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TW</a:t>
            </a:r>
            <a:r>
              <a:rPr lang="en-GB" sz="2400" dirty="0" smtClean="0"/>
              <a:t>ELFTH NIG</a:t>
            </a:r>
            <a:r>
              <a:rPr lang="en-GB" sz="2400" dirty="0" smtClean="0">
                <a:solidFill>
                  <a:srgbClr val="FF0000"/>
                </a:solidFill>
              </a:rPr>
              <a:t>HT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TW</a:t>
            </a:r>
            <a:r>
              <a:rPr lang="en-GB" sz="2400" dirty="0" smtClean="0"/>
              <a:t>O GENTLEMEN OF VERO</a:t>
            </a:r>
            <a:r>
              <a:rPr lang="en-GB" sz="2400" dirty="0" smtClean="0">
                <a:solidFill>
                  <a:srgbClr val="FF0000"/>
                </a:solidFill>
              </a:rPr>
              <a:t>NA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You probably gambled 1000 points and were correct.</a:t>
            </a:r>
            <a:br>
              <a:rPr lang="en-GB" dirty="0" smtClean="0"/>
            </a:br>
            <a:r>
              <a:rPr lang="en-GB" dirty="0" smtClean="0"/>
              <a:t>Your likely current total is 3000 points.</a:t>
            </a:r>
            <a:br>
              <a:rPr lang="en-GB" dirty="0" smtClean="0"/>
            </a:br>
            <a:r>
              <a:rPr lang="en-GB" dirty="0" smtClean="0"/>
              <a:t>Are you beating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How many of the following are spelt correctly?</a:t>
            </a:r>
            <a:br>
              <a:rPr lang="en-GB" sz="2400" dirty="0" smtClean="0"/>
            </a:br>
            <a:r>
              <a:rPr lang="en-GB" sz="2400" dirty="0" smtClean="0"/>
              <a:t>Attrocity</a:t>
            </a:r>
            <a:br>
              <a:rPr lang="en-GB" sz="2400" dirty="0" smtClean="0"/>
            </a:br>
            <a:r>
              <a:rPr lang="en-GB" sz="2400" dirty="0" smtClean="0"/>
              <a:t>Drunkenness</a:t>
            </a:r>
            <a:br>
              <a:rPr lang="en-GB" sz="2400" dirty="0" smtClean="0"/>
            </a:br>
            <a:r>
              <a:rPr lang="en-GB" sz="2400" dirty="0" smtClean="0"/>
              <a:t>Dumbbell</a:t>
            </a:r>
            <a:br>
              <a:rPr lang="en-GB" sz="2400" dirty="0" smtClean="0"/>
            </a:br>
            <a:r>
              <a:rPr lang="en-GB" sz="2400" dirty="0" smtClean="0"/>
              <a:t>Innoculate</a:t>
            </a:r>
            <a:br>
              <a:rPr lang="en-GB" sz="2400" dirty="0" smtClean="0"/>
            </a:br>
            <a:r>
              <a:rPr lang="en-GB" sz="2400" dirty="0" smtClean="0"/>
              <a:t>Supercede</a:t>
            </a:r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idx="1"/>
          </p:nvPr>
        </p:nvGraphicFramePr>
        <p:xfrm>
          <a:off x="457200" y="3429000"/>
          <a:ext cx="8229600" cy="2697164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How many of the following are spelt correctly?</a:t>
            </a:r>
            <a:br>
              <a:rPr lang="en-GB" sz="2400" dirty="0" smtClean="0"/>
            </a:br>
            <a:r>
              <a:rPr lang="en-GB" sz="2400" dirty="0" err="1" smtClean="0">
                <a:solidFill>
                  <a:srgbClr val="FF0000"/>
                </a:solidFill>
              </a:rPr>
              <a:t>Attrocity</a:t>
            </a:r>
            <a:r>
              <a:rPr lang="en-GB" sz="2400" dirty="0" smtClean="0">
                <a:solidFill>
                  <a:srgbClr val="FF0000"/>
                </a:solidFill>
              </a:rPr>
              <a:t> (Atrocity)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Drunkenness</a:t>
            </a:r>
            <a:br>
              <a:rPr lang="en-GB" sz="2400" dirty="0" smtClean="0"/>
            </a:br>
            <a:r>
              <a:rPr lang="en-GB" sz="2400" dirty="0" smtClean="0"/>
              <a:t>Dumbbell</a:t>
            </a:r>
            <a:br>
              <a:rPr lang="en-GB" sz="2400" dirty="0" smtClean="0"/>
            </a:br>
            <a:r>
              <a:rPr lang="en-GB" sz="2400" dirty="0" err="1" smtClean="0">
                <a:solidFill>
                  <a:srgbClr val="FF0000"/>
                </a:solidFill>
              </a:rPr>
              <a:t>Innoculate</a:t>
            </a:r>
            <a:r>
              <a:rPr lang="en-GB" sz="2400" dirty="0" smtClean="0">
                <a:solidFill>
                  <a:srgbClr val="FF0000"/>
                </a:solidFill>
              </a:rPr>
              <a:t>  (Inoculate)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>
                <a:solidFill>
                  <a:srgbClr val="FF0000"/>
                </a:solidFill>
              </a:rPr>
              <a:t>Supercede</a:t>
            </a:r>
            <a:r>
              <a:rPr lang="en-GB" sz="2400" dirty="0" smtClean="0">
                <a:solidFill>
                  <a:srgbClr val="FF0000"/>
                </a:solidFill>
              </a:rPr>
              <a:t> (Supersede)</a:t>
            </a:r>
          </a:p>
        </p:txBody>
      </p:sp>
      <p:graphicFrame>
        <p:nvGraphicFramePr>
          <p:cNvPr id="35737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162726"/>
              </p:ext>
            </p:extLst>
          </p:nvPr>
        </p:nvGraphicFramePr>
        <p:xfrm>
          <a:off x="457200" y="3429000"/>
          <a:ext cx="8229600" cy="2697164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34841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(1964)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 (1962)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663777" cy="23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7752"/>
            <a:ext cx="2664296" cy="27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You probably gambled 1500 points and were correct.</a:t>
            </a:r>
            <a:br>
              <a:rPr lang="en-GB" dirty="0" smtClean="0"/>
            </a:br>
            <a:r>
              <a:rPr lang="en-GB" dirty="0" smtClean="0"/>
              <a:t>Likely current total 4500 points.</a:t>
            </a:r>
            <a:br>
              <a:rPr lang="en-GB" dirty="0" smtClean="0"/>
            </a:br>
            <a:r>
              <a:rPr lang="en-GB" dirty="0" smtClean="0"/>
              <a:t>Are you beating this?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2836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pPr eaLnBrk="1" hangingPunct="1"/>
            <a:r>
              <a:rPr lang="en-GB" sz="2800" dirty="0" smtClean="0"/>
              <a:t>How many of the following countries use the Euro as their official currency?</a:t>
            </a:r>
            <a:br>
              <a:rPr lang="en-GB" sz="2800" dirty="0" smtClean="0"/>
            </a:br>
            <a:r>
              <a:rPr lang="en-GB" sz="2800" dirty="0" smtClean="0"/>
              <a:t>Andorra</a:t>
            </a:r>
            <a:br>
              <a:rPr lang="en-GB" sz="2800" dirty="0" smtClean="0"/>
            </a:br>
            <a:r>
              <a:rPr lang="en-GB" sz="2800" dirty="0" smtClean="0"/>
              <a:t>Finland</a:t>
            </a:r>
            <a:br>
              <a:rPr lang="en-GB" sz="2800" dirty="0" smtClean="0"/>
            </a:br>
            <a:r>
              <a:rPr lang="en-GB" sz="2800" dirty="0" smtClean="0"/>
              <a:t>Malta</a:t>
            </a:r>
            <a:br>
              <a:rPr lang="en-GB" sz="2800" dirty="0" smtClean="0"/>
            </a:br>
            <a:r>
              <a:rPr lang="en-GB" sz="2800" dirty="0" smtClean="0"/>
              <a:t>Slovakia</a:t>
            </a:r>
            <a:br>
              <a:rPr lang="en-GB" sz="2800" dirty="0" smtClean="0"/>
            </a:br>
            <a:r>
              <a:rPr lang="en-GB" sz="2800" dirty="0" smtClean="0"/>
              <a:t>Switzerland</a:t>
            </a:r>
            <a:endParaRPr lang="en-US" sz="2800" dirty="0" smtClean="0"/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91890"/>
              </p:ext>
            </p:extLst>
          </p:nvPr>
        </p:nvGraphicFramePr>
        <p:xfrm>
          <a:off x="395288" y="3284538"/>
          <a:ext cx="8280400" cy="3024185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pPr eaLnBrk="1" hangingPunct="1"/>
            <a:r>
              <a:rPr lang="en-GB" sz="2800" dirty="0" smtClean="0"/>
              <a:t>How many of the following countries use the Euro as their official currency?</a:t>
            </a:r>
            <a:br>
              <a:rPr lang="en-GB" sz="2800" dirty="0" smtClean="0"/>
            </a:br>
            <a:r>
              <a:rPr lang="en-GB" sz="2800" dirty="0" smtClean="0"/>
              <a:t>Andorra</a:t>
            </a:r>
            <a:br>
              <a:rPr lang="en-GB" sz="2800" dirty="0" smtClean="0"/>
            </a:br>
            <a:r>
              <a:rPr lang="en-GB" sz="2800" dirty="0" smtClean="0"/>
              <a:t>Finland</a:t>
            </a:r>
            <a:br>
              <a:rPr lang="en-GB" sz="2800" dirty="0" smtClean="0"/>
            </a:br>
            <a:r>
              <a:rPr lang="en-GB" sz="2800" dirty="0" smtClean="0"/>
              <a:t>Malta</a:t>
            </a:r>
            <a:br>
              <a:rPr lang="en-GB" sz="2800" dirty="0" smtClean="0"/>
            </a:br>
            <a:r>
              <a:rPr lang="en-GB" sz="2800" dirty="0" smtClean="0"/>
              <a:t>Slovakia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Switzerland (Franc)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328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33902"/>
              </p:ext>
            </p:extLst>
          </p:nvPr>
        </p:nvGraphicFramePr>
        <p:xfrm>
          <a:off x="395288" y="3284538"/>
          <a:ext cx="8280400" cy="3024185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2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You probably gambled 2250 points and were correct. </a:t>
            </a:r>
            <a:br>
              <a:rPr lang="en-GB" dirty="0" smtClean="0"/>
            </a:br>
            <a:r>
              <a:rPr lang="en-GB" dirty="0" smtClean="0"/>
              <a:t>Your likely current total is 6750.</a:t>
            </a:r>
            <a:br>
              <a:rPr lang="en-GB" dirty="0" smtClean="0"/>
            </a:br>
            <a:r>
              <a:rPr lang="en-GB" dirty="0" smtClean="0"/>
              <a:t>Are you beating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864096"/>
          </a:xfrm>
        </p:spPr>
        <p:txBody>
          <a:bodyPr/>
          <a:lstStyle/>
          <a:p>
            <a:pPr eaLnBrk="1" hangingPunct="1"/>
            <a:r>
              <a:rPr lang="en-GB" sz="2400" dirty="0" smtClean="0"/>
              <a:t>In which county is the Cathedral shown below?</a:t>
            </a:r>
          </a:p>
        </p:txBody>
      </p:sp>
      <p:graphicFrame>
        <p:nvGraphicFramePr>
          <p:cNvPr id="3471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36468"/>
              </p:ext>
            </p:extLst>
          </p:nvPr>
        </p:nvGraphicFramePr>
        <p:xfrm>
          <a:off x="457200" y="3470280"/>
          <a:ext cx="8229600" cy="2808288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Wiltshire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Lincolnshire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Yorkshire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829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864096"/>
          </a:xfrm>
        </p:spPr>
        <p:txBody>
          <a:bodyPr/>
          <a:lstStyle/>
          <a:p>
            <a:pPr eaLnBrk="1" hangingPunct="1"/>
            <a:r>
              <a:rPr lang="en-GB" sz="2400" dirty="0" smtClean="0"/>
              <a:t>In which county is the Cathedral shown below?</a:t>
            </a:r>
          </a:p>
        </p:txBody>
      </p:sp>
      <p:graphicFrame>
        <p:nvGraphicFramePr>
          <p:cNvPr id="3471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457591"/>
              </p:ext>
            </p:extLst>
          </p:nvPr>
        </p:nvGraphicFramePr>
        <p:xfrm>
          <a:off x="457200" y="3470280"/>
          <a:ext cx="8229600" cy="2808288"/>
        </p:xfrm>
        <a:graphic>
          <a:graphicData uri="http://schemas.openxmlformats.org/drawingml/2006/table">
            <a:tbl>
              <a:tblPr/>
              <a:tblGrid>
                <a:gridCol w="2170113"/>
                <a:gridCol w="60594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Wiltshire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Lincolnshire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Yorkshire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 (Cambridgeshire)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829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You probably gambled 1250 points and was correct. </a:t>
            </a:r>
            <a:br>
              <a:rPr lang="en-GB" dirty="0" smtClean="0"/>
            </a:br>
            <a:r>
              <a:rPr lang="en-GB" dirty="0" smtClean="0"/>
              <a:t>Your likely current total is 8000 points.</a:t>
            </a:r>
            <a:br>
              <a:rPr lang="en-GB" dirty="0" smtClean="0"/>
            </a:br>
            <a:r>
              <a:rPr lang="en-GB" dirty="0" smtClean="0"/>
              <a:t>Are you beating this?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40578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400" b="1" dirty="0" smtClean="0"/>
              <a:t>What is the total number of players in one team, on the field of play at any time, in the 5 sports listed below?</a:t>
            </a:r>
            <a:endParaRPr lang="en-US" sz="2400" b="1" dirty="0" smtClean="0"/>
          </a:p>
        </p:txBody>
      </p:sp>
      <p:graphicFrame>
        <p:nvGraphicFramePr>
          <p:cNvPr id="8221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5672203"/>
              </p:ext>
            </p:extLst>
          </p:nvPr>
        </p:nvGraphicFramePr>
        <p:xfrm>
          <a:off x="539750" y="3160713"/>
          <a:ext cx="8147050" cy="3219450"/>
        </p:xfrm>
        <a:graphic>
          <a:graphicData uri="http://schemas.openxmlformats.org/drawingml/2006/table">
            <a:tbl>
              <a:tblPr/>
              <a:tblGrid>
                <a:gridCol w="3168154"/>
                <a:gridCol w="4978896"/>
              </a:tblGrid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72815"/>
            <a:ext cx="8075240" cy="13878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POLO, BASKETBALL, ICE HOCKEY, VOLLEYBALL, RUGBY LEAGUE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6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400" b="1" dirty="0" smtClean="0"/>
              <a:t>What is the total number of players in one team, on the field of play at any time, in the 5 sports listed below?</a:t>
            </a:r>
            <a:endParaRPr lang="en-US" sz="2400" b="1" dirty="0" smtClean="0"/>
          </a:p>
        </p:txBody>
      </p:sp>
      <p:graphicFrame>
        <p:nvGraphicFramePr>
          <p:cNvPr id="8221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6976395"/>
              </p:ext>
            </p:extLst>
          </p:nvPr>
        </p:nvGraphicFramePr>
        <p:xfrm>
          <a:off x="539750" y="3160713"/>
          <a:ext cx="8147050" cy="3219450"/>
        </p:xfrm>
        <a:graphic>
          <a:graphicData uri="http://schemas.openxmlformats.org/drawingml/2006/table">
            <a:tbl>
              <a:tblPr/>
              <a:tblGrid>
                <a:gridCol w="3168154"/>
                <a:gridCol w="4978896"/>
              </a:tblGrid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 of these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72815"/>
            <a:ext cx="8075240" cy="13878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POLO (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), BASKETBALL (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  <a:r>
              <a:rPr lang="en-GB" dirty="0" smtClean="0"/>
              <a:t>), ICE HOCKEY (</a:t>
            </a:r>
            <a:r>
              <a:rPr lang="en-GB" dirty="0" smtClean="0">
                <a:solidFill>
                  <a:srgbClr val="FF0000"/>
                </a:solidFill>
              </a:rPr>
              <a:t>6</a:t>
            </a:r>
            <a:r>
              <a:rPr lang="en-GB" dirty="0" smtClean="0"/>
              <a:t>), VOLLEYBALL (</a:t>
            </a:r>
            <a:r>
              <a:rPr lang="en-GB" dirty="0" smtClean="0">
                <a:solidFill>
                  <a:srgbClr val="FF0000"/>
                </a:solidFill>
              </a:rPr>
              <a:t>6</a:t>
            </a:r>
            <a:r>
              <a:rPr lang="en-GB" dirty="0" smtClean="0"/>
              <a:t>), RUGBY LEAGUE (</a:t>
            </a:r>
            <a:r>
              <a:rPr lang="en-GB" dirty="0" smtClean="0">
                <a:solidFill>
                  <a:srgbClr val="FF0000"/>
                </a:solidFill>
              </a:rPr>
              <a:t>13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en-GB" dirty="0" smtClean="0"/>
              <a:t>You probably gambled 2000 points and were correct.</a:t>
            </a:r>
            <a:br>
              <a:rPr lang="en-GB" dirty="0" smtClean="0"/>
            </a:br>
            <a:r>
              <a:rPr lang="en-GB" dirty="0" smtClean="0"/>
              <a:t>You have probably made it to 10,000 points.</a:t>
            </a:r>
            <a:br>
              <a:rPr lang="en-GB" dirty="0" smtClean="0"/>
            </a:br>
            <a:r>
              <a:rPr lang="en-GB" dirty="0" smtClean="0"/>
              <a:t>Have you though?</a:t>
            </a:r>
            <a:br>
              <a:rPr lang="en-GB" dirty="0" smtClean="0"/>
            </a:br>
            <a:r>
              <a:rPr lang="en-GB" dirty="0" smtClean="0"/>
              <a:t>That’s </a:t>
            </a:r>
            <a:r>
              <a:rPr lang="en-GB" dirty="0" smtClean="0"/>
              <a:t>all folks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610315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 (1961)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 (1960)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2506"/>
            <a:ext cx="3096344" cy="336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2008"/>
            <a:ext cx="2880320" cy="327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10837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 (1956)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 (1954)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686475" cy="26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1"/>
            <a:ext cx="3209321" cy="26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10 </a:t>
            </a:r>
            <a:r>
              <a:rPr lang="en-GB" sz="3600" dirty="0" err="1" smtClean="0"/>
              <a:t>pts</a:t>
            </a:r>
            <a:r>
              <a:rPr lang="en-GB" sz="3600" dirty="0" smtClean="0"/>
              <a:t> per competitor + 10 </a:t>
            </a:r>
            <a:r>
              <a:rPr lang="en-GB" sz="3600" dirty="0" err="1" smtClean="0"/>
              <a:t>pts</a:t>
            </a:r>
            <a:r>
              <a:rPr lang="en-GB" sz="3600" dirty="0" smtClean="0"/>
              <a:t> per event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12334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800200"/>
                <a:gridCol w="1584176"/>
                <a:gridCol w="576064"/>
                <a:gridCol w="1944216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Bradley</a:t>
                      </a:r>
                      <a:r>
                        <a:rPr lang="en-GB" baseline="0" dirty="0" smtClean="0"/>
                        <a:t> Wiggins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Princess</a:t>
                      </a:r>
                      <a:r>
                        <a:rPr lang="en-GB" baseline="0" dirty="0" smtClean="0"/>
                        <a:t> Anne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Eventing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Mark</a:t>
                      </a:r>
                      <a:r>
                        <a:rPr lang="en-GB" baseline="0" dirty="0" smtClean="0"/>
                        <a:t> Cavendish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Cycling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David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Hemery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Tony</a:t>
                      </a:r>
                      <a:r>
                        <a:rPr lang="en-GB" baseline="0" dirty="0" smtClean="0"/>
                        <a:t> McCoy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Horse</a:t>
                      </a:r>
                      <a:r>
                        <a:rPr lang="en-GB" baseline="0" dirty="0" smtClean="0"/>
                        <a:t> racing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Henry</a:t>
                      </a:r>
                      <a:r>
                        <a:rPr lang="en-GB" baseline="0" dirty="0" smtClean="0"/>
                        <a:t> Cooper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Boxing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Calzaghe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Boxing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Bobby</a:t>
                      </a:r>
                      <a:r>
                        <a:rPr lang="en-GB" baseline="0" dirty="0" smtClean="0"/>
                        <a:t> Moore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Football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Zara</a:t>
                      </a:r>
                      <a:r>
                        <a:rPr lang="en-GB" baseline="0" dirty="0" smtClean="0"/>
                        <a:t> Phillips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Eventing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Mary</a:t>
                      </a:r>
                      <a:r>
                        <a:rPr lang="en-GB" baseline="0" dirty="0" smtClean="0"/>
                        <a:t> Rand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Lennox</a:t>
                      </a:r>
                      <a:r>
                        <a:rPr lang="en-GB" baseline="0" dirty="0" smtClean="0"/>
                        <a:t> Lewis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Boxing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Anita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Lonsbrough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Swimming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Liz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McColgan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Stirling</a:t>
                      </a:r>
                      <a:r>
                        <a:rPr lang="en-GB" baseline="0" dirty="0" smtClean="0"/>
                        <a:t> Moss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Motor</a:t>
                      </a:r>
                      <a:r>
                        <a:rPr lang="en-GB" baseline="0" dirty="0" smtClean="0"/>
                        <a:t> racing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Robin</a:t>
                      </a:r>
                      <a:r>
                        <a:rPr lang="en-GB" baseline="0" dirty="0" smtClean="0"/>
                        <a:t> Cousins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Figure</a:t>
                      </a:r>
                      <a:r>
                        <a:rPr lang="en-GB" baseline="0" dirty="0" smtClean="0"/>
                        <a:t> Skating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David</a:t>
                      </a:r>
                      <a:r>
                        <a:rPr lang="en-GB" baseline="0" dirty="0" smtClean="0"/>
                        <a:t> Broome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Show</a:t>
                      </a:r>
                      <a:r>
                        <a:rPr lang="en-GB" baseline="0" dirty="0" smtClean="0"/>
                        <a:t> Jumping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John</a:t>
                      </a:r>
                      <a:r>
                        <a:rPr lang="en-GB" baseline="0" dirty="0" smtClean="0"/>
                        <a:t> Curry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Figure</a:t>
                      </a:r>
                      <a:r>
                        <a:rPr lang="en-GB" baseline="0" dirty="0" smtClean="0"/>
                        <a:t> Skating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Jim</a:t>
                      </a:r>
                      <a:r>
                        <a:rPr lang="en-GB" baseline="0" dirty="0" smtClean="0"/>
                        <a:t> Laker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Cricket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David</a:t>
                      </a:r>
                      <a:r>
                        <a:rPr lang="en-GB" baseline="0" dirty="0" smtClean="0"/>
                        <a:t> Steele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Cricket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Chris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Chataway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should, by now, have gained at least 260 points.</a:t>
            </a:r>
          </a:p>
          <a:p>
            <a:pPr marL="0" indent="0" algn="ctr">
              <a:buNone/>
            </a:pPr>
            <a:r>
              <a:rPr lang="en-GB" dirty="0" smtClean="0"/>
              <a:t>How are you doing?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University Challenge</a:t>
            </a:r>
            <a:br>
              <a:rPr lang="en-GB" dirty="0" smtClean="0"/>
            </a:br>
            <a:r>
              <a:rPr lang="en-GB" dirty="0" smtClean="0"/>
              <a:t>1962-1987 &amp; 1994- present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john\Desktop\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4939"/>
            <a:ext cx="3925812" cy="25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n\Desktop\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04" y="3968975"/>
            <a:ext cx="3924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n-GB" sz="2400" dirty="0" smtClean="0"/>
              <a:t>University Challenge</a:t>
            </a:r>
            <a:br>
              <a:rPr lang="en-GB" sz="2400" dirty="0" smtClean="0"/>
            </a:br>
            <a:r>
              <a:rPr lang="en-GB" sz="2400" dirty="0" smtClean="0"/>
              <a:t>Which of these countries are </a:t>
            </a:r>
            <a:r>
              <a:rPr lang="en-GB" sz="3600" dirty="0" smtClean="0"/>
              <a:t>entirely</a:t>
            </a:r>
            <a:r>
              <a:rPr lang="en-GB" sz="2400" dirty="0" smtClean="0"/>
              <a:t> in the Northern Hemisphere?</a:t>
            </a:r>
            <a:br>
              <a:rPr lang="en-GB" sz="2400" dirty="0" smtClean="0"/>
            </a:br>
            <a:r>
              <a:rPr lang="en-GB" sz="2400" dirty="0" smtClean="0"/>
              <a:t>30 </a:t>
            </a:r>
            <a:r>
              <a:rPr lang="en-GB" sz="2400" dirty="0" err="1" smtClean="0"/>
              <a:t>pts</a:t>
            </a:r>
            <a:r>
              <a:rPr lang="en-GB" sz="2400" dirty="0" smtClean="0"/>
              <a:t> per correct answer; TOTAL SCORE OF ZERO on this round for even one incorrect answer.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364448"/>
              </p:ext>
            </p:extLst>
          </p:nvPr>
        </p:nvGraphicFramePr>
        <p:xfrm>
          <a:off x="457200" y="22050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BRAZIL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JAMAICA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CANADA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JAPAN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KENYA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MALTA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COLUMBIA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MEXICO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CYPRUS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SOMALIA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DEMOCRATIC</a:t>
                      </a:r>
                      <a:r>
                        <a:rPr lang="en-GB" baseline="0" dirty="0" smtClean="0"/>
                        <a:t> REPUBLIC OF CONGO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SPAIN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TUNISIA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ICELAND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UGANDA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USA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n-GB" sz="2400" dirty="0" smtClean="0"/>
              <a:t>University Challenge</a:t>
            </a:r>
            <a:br>
              <a:rPr lang="en-GB" sz="2400" dirty="0" smtClean="0"/>
            </a:br>
            <a:r>
              <a:rPr lang="en-GB" sz="2400" dirty="0" smtClean="0"/>
              <a:t>Which of these countries are </a:t>
            </a:r>
            <a:r>
              <a:rPr lang="en-GB" sz="3600" dirty="0" smtClean="0"/>
              <a:t>entirely</a:t>
            </a:r>
            <a:r>
              <a:rPr lang="en-GB" sz="2400" dirty="0" smtClean="0"/>
              <a:t> in the Northern Hemisphere?</a:t>
            </a:r>
            <a:br>
              <a:rPr lang="en-GB" sz="2400" dirty="0" smtClean="0"/>
            </a:br>
            <a:r>
              <a:rPr lang="en-GB" sz="2400" dirty="0" smtClean="0"/>
              <a:t>30 </a:t>
            </a:r>
            <a:r>
              <a:rPr lang="en-GB" sz="2400" dirty="0" err="1" smtClean="0"/>
              <a:t>pts</a:t>
            </a:r>
            <a:r>
              <a:rPr lang="en-GB" sz="2400" dirty="0" smtClean="0"/>
              <a:t> per correct answer; TOTAL SCORE OF ZERO on this round for even one incorrect </a:t>
            </a:r>
            <a:r>
              <a:rPr lang="en-GB" sz="2400" dirty="0" smtClean="0"/>
              <a:t>RED answer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971938"/>
              </p:ext>
            </p:extLst>
          </p:nvPr>
        </p:nvGraphicFramePr>
        <p:xfrm>
          <a:off x="457200" y="22050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BRAZIL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JAMAICA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CANADA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JAPAN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CHILE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KENYA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MALTA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COLUMBIA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MEXICO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CYPRUS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SOMALIA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DEMOCRATIC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REPUBLIC OF CONGO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SPAIN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TUNISIA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ICELAND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UGANDA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USA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To achieve at least 10,000 points over the 8 rounds.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 think you will have avoided all of the RED ones, but will have been cautious in nominating just 10 correct answers. This earns 300 points.</a:t>
            </a:r>
          </a:p>
          <a:p>
            <a:pPr marL="0" indent="0" algn="ctr">
              <a:buNone/>
            </a:pPr>
            <a:r>
              <a:rPr lang="en-GB" dirty="0" smtClean="0"/>
              <a:t>You are probably on 560 points.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1972 - 1983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00400" cy="235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00400" cy="226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2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All 5 correct earns</a:t>
            </a:r>
            <a:r>
              <a:rPr lang="en-GB" dirty="0" smtClean="0"/>
              <a:t> </a:t>
            </a:r>
            <a:r>
              <a:rPr lang="en-GB" dirty="0" smtClean="0"/>
              <a:t>500 </a:t>
            </a:r>
            <a:r>
              <a:rPr lang="en-GB" dirty="0" err="1" smtClean="0"/>
              <a:t>pts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Just 4 correct earns </a:t>
            </a:r>
            <a:r>
              <a:rPr lang="en-GB" dirty="0" smtClean="0"/>
              <a:t>400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Exactly 3 correct earns</a:t>
            </a:r>
            <a:r>
              <a:rPr lang="en-GB" dirty="0" smtClean="0"/>
              <a:t> </a:t>
            </a:r>
            <a:r>
              <a:rPr lang="en-GB" dirty="0" smtClean="0"/>
              <a:t>300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Just 2 correct earns</a:t>
            </a:r>
            <a:r>
              <a:rPr lang="en-GB" dirty="0" smtClean="0"/>
              <a:t> </a:t>
            </a:r>
            <a:r>
              <a:rPr lang="en-GB" dirty="0" smtClean="0"/>
              <a:t>200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Only 1 correct earns</a:t>
            </a:r>
            <a:r>
              <a:rPr lang="en-GB" dirty="0" smtClean="0"/>
              <a:t> </a:t>
            </a:r>
            <a:r>
              <a:rPr lang="en-GB" dirty="0" smtClean="0"/>
              <a:t>100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6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All items are taken from the current Argos catalogue.  </a:t>
            </a:r>
          </a:p>
          <a:p>
            <a:pPr marL="0" indent="0" algn="ctr">
              <a:buNone/>
            </a:pPr>
            <a:r>
              <a:rPr lang="en-GB" dirty="0" smtClean="0"/>
              <a:t>They are items that are used from daybreak to nightfall.</a:t>
            </a:r>
          </a:p>
          <a:p>
            <a:pPr marL="0" indent="0" algn="ctr">
              <a:buNone/>
            </a:pPr>
            <a:r>
              <a:rPr lang="en-GB" dirty="0" smtClean="0"/>
              <a:t>You are trying to predict their </a:t>
            </a:r>
            <a:r>
              <a:rPr lang="en-GB" dirty="0" smtClean="0"/>
              <a:t>prices and, in each case, should choose from 3 options.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7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Only the 5 teams closest to the actual price survive.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In the morning wake up to your refreshing cup of coffee.</a:t>
            </a:r>
            <a:endParaRPr lang="en-GB" sz="2800" dirty="0"/>
          </a:p>
        </p:txBody>
      </p:sp>
      <p:pic>
        <p:nvPicPr>
          <p:cNvPr id="1026" name="Picture 2" descr="C:\Users\john\Desktop\expre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14090"/>
            <a:ext cx="6696744" cy="3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Less than £140</a:t>
            </a:r>
          </a:p>
          <a:p>
            <a:pPr marL="0" indent="0" algn="ctr">
              <a:buNone/>
            </a:pPr>
            <a:r>
              <a:rPr lang="en-GB" dirty="0" smtClean="0"/>
              <a:t>£140 to £165</a:t>
            </a:r>
          </a:p>
          <a:p>
            <a:pPr marL="0" indent="0" algn="ctr">
              <a:buNone/>
            </a:pPr>
            <a:r>
              <a:rPr lang="en-GB" dirty="0" smtClean="0"/>
              <a:t>More than £165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9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Expresso</a:t>
            </a:r>
            <a:r>
              <a:rPr lang="en-GB" dirty="0" smtClean="0"/>
              <a:t> Coffee Maker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£169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5429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Cut the lawn in the morning.</a:t>
            </a:r>
            <a:endParaRPr lang="en-GB" dirty="0"/>
          </a:p>
        </p:txBody>
      </p:sp>
      <p:pic>
        <p:nvPicPr>
          <p:cNvPr id="2050" name="Picture 2" descr="C:\Users\john\Desktop\lawnm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684153" cy="40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Less than £200</a:t>
            </a:r>
          </a:p>
          <a:p>
            <a:pPr marL="0" indent="0" algn="ctr">
              <a:buNone/>
            </a:pPr>
            <a:r>
              <a:rPr lang="en-GB" dirty="0" smtClean="0"/>
              <a:t>£200 to £249</a:t>
            </a:r>
          </a:p>
          <a:p>
            <a:pPr marL="0" indent="0" algn="ctr">
              <a:buNone/>
            </a:pPr>
            <a:r>
              <a:rPr lang="en-GB" dirty="0" smtClean="0"/>
              <a:t>More than £249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Lawnmower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£199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794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Celebrating TV Quiz Shows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A Question of Sport</a:t>
            </a:r>
          </a:p>
          <a:p>
            <a:pPr marL="0" indent="0" algn="ctr">
              <a:buNone/>
            </a:pPr>
            <a:r>
              <a:rPr lang="en-GB" dirty="0" smtClean="0"/>
              <a:t>University Challenge</a:t>
            </a:r>
          </a:p>
          <a:p>
            <a:pPr marL="0" indent="0" algn="ctr">
              <a:buNone/>
            </a:pPr>
            <a:r>
              <a:rPr lang="en-GB" dirty="0" smtClean="0"/>
              <a:t>Sale of the Century</a:t>
            </a:r>
          </a:p>
          <a:p>
            <a:pPr marL="0" indent="0" algn="ctr">
              <a:buNone/>
            </a:pPr>
            <a:r>
              <a:rPr lang="en-GB" dirty="0" smtClean="0"/>
              <a:t>Double your Money</a:t>
            </a:r>
          </a:p>
          <a:p>
            <a:pPr marL="0" indent="0" algn="ctr">
              <a:buNone/>
            </a:pPr>
            <a:r>
              <a:rPr lang="en-GB" dirty="0" smtClean="0"/>
              <a:t>Take Your Pick</a:t>
            </a:r>
          </a:p>
          <a:p>
            <a:pPr marL="0" indent="0" algn="ctr">
              <a:buNone/>
            </a:pPr>
            <a:r>
              <a:rPr lang="en-GB" dirty="0" smtClean="0"/>
              <a:t>Generation Game</a:t>
            </a:r>
          </a:p>
          <a:p>
            <a:pPr marL="0" indent="0" algn="ctr">
              <a:buNone/>
            </a:pPr>
            <a:r>
              <a:rPr lang="en-GB" dirty="0" smtClean="0"/>
              <a:t>Pointless</a:t>
            </a:r>
          </a:p>
          <a:p>
            <a:pPr marL="0" indent="0" algn="ctr">
              <a:buNone/>
            </a:pPr>
            <a:r>
              <a:rPr lang="en-GB" dirty="0" smtClean="0"/>
              <a:t>Winner Takes 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Quick lunch in the microwave</a:t>
            </a:r>
            <a:endParaRPr lang="en-GB" dirty="0"/>
          </a:p>
        </p:txBody>
      </p:sp>
      <p:pic>
        <p:nvPicPr>
          <p:cNvPr id="3074" name="Picture 2" descr="C:\Users\john\Desktop\mic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04864"/>
            <a:ext cx="7962183" cy="38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Less than £70</a:t>
            </a:r>
          </a:p>
          <a:p>
            <a:pPr marL="0" indent="0" algn="ctr">
              <a:buNone/>
            </a:pPr>
            <a:r>
              <a:rPr lang="en-GB" dirty="0" smtClean="0"/>
              <a:t>£70 to £85</a:t>
            </a:r>
          </a:p>
          <a:p>
            <a:pPr marL="0" indent="0" algn="ctr">
              <a:buNone/>
            </a:pPr>
            <a:r>
              <a:rPr lang="en-GB" dirty="0" smtClean="0"/>
              <a:t>More than £85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Microwave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£74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867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Battle to be in top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Afternoon fitness regime</a:t>
            </a:r>
          </a:p>
        </p:txBody>
      </p:sp>
      <p:pic>
        <p:nvPicPr>
          <p:cNvPr id="4098" name="Picture 2" descr="C:\Users\john\Desktop\treadm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993538" cy="38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Less than £350</a:t>
            </a:r>
          </a:p>
          <a:p>
            <a:pPr marL="0" indent="0" algn="ctr">
              <a:buNone/>
            </a:pPr>
            <a:r>
              <a:rPr lang="en-GB" dirty="0" smtClean="0"/>
              <a:t>£350 to £399</a:t>
            </a:r>
          </a:p>
          <a:p>
            <a:pPr marL="0" indent="0" algn="ctr">
              <a:buNone/>
            </a:pPr>
            <a:r>
              <a:rPr lang="en-GB" dirty="0" smtClean="0"/>
              <a:t>More than £399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Treadmill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£349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583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Sale of the Century</a:t>
            </a:r>
            <a:br>
              <a:rPr lang="en-GB" dirty="0" smtClean="0"/>
            </a:br>
            <a:r>
              <a:rPr lang="en-GB" dirty="0" smtClean="0"/>
              <a:t>The Grand Final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Before </a:t>
            </a:r>
            <a:r>
              <a:rPr lang="en-GB" dirty="0" err="1" smtClean="0"/>
              <a:t>Bed:See</a:t>
            </a:r>
            <a:r>
              <a:rPr lang="en-GB" dirty="0" smtClean="0"/>
              <a:t> the Stars (not Stairs)</a:t>
            </a:r>
            <a:endParaRPr lang="en-GB" dirty="0"/>
          </a:p>
        </p:txBody>
      </p:sp>
      <p:pic>
        <p:nvPicPr>
          <p:cNvPr id="5122" name="Picture 2" descr="C:\Users\john\Desktop\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980554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Less than £450</a:t>
            </a:r>
          </a:p>
          <a:p>
            <a:pPr marL="0" indent="0" algn="ctr">
              <a:buNone/>
            </a:pPr>
            <a:r>
              <a:rPr lang="en-GB" dirty="0" smtClean="0"/>
              <a:t>£450 to £600</a:t>
            </a:r>
          </a:p>
          <a:p>
            <a:pPr marL="0" indent="0" algn="ctr">
              <a:buNone/>
            </a:pPr>
            <a:r>
              <a:rPr lang="en-GB" dirty="0" smtClean="0"/>
              <a:t>More than £600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Telescope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/>
              <a:t>£636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863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Sale of the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All 5 correct earns</a:t>
            </a:r>
            <a:r>
              <a:rPr lang="en-GB" dirty="0" smtClean="0"/>
              <a:t> </a:t>
            </a:r>
            <a:r>
              <a:rPr lang="en-GB" dirty="0" smtClean="0"/>
              <a:t>500 </a:t>
            </a:r>
            <a:r>
              <a:rPr lang="en-GB" dirty="0" err="1" smtClean="0"/>
              <a:t>pts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Just 4 correct earns </a:t>
            </a:r>
            <a:r>
              <a:rPr lang="en-GB" dirty="0" smtClean="0"/>
              <a:t>400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Exactly 3 correct earns</a:t>
            </a:r>
            <a:r>
              <a:rPr lang="en-GB" dirty="0" smtClean="0"/>
              <a:t> </a:t>
            </a:r>
            <a:r>
              <a:rPr lang="en-GB" dirty="0" smtClean="0"/>
              <a:t>300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Just 2 correct earns</a:t>
            </a:r>
            <a:r>
              <a:rPr lang="en-GB" dirty="0" smtClean="0"/>
              <a:t> </a:t>
            </a:r>
            <a:r>
              <a:rPr lang="en-GB" dirty="0" smtClean="0"/>
              <a:t>200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Only 1 correct earns</a:t>
            </a:r>
            <a:r>
              <a:rPr lang="en-GB" dirty="0" smtClean="0"/>
              <a:t> </a:t>
            </a:r>
            <a:r>
              <a:rPr lang="en-GB" dirty="0" smtClean="0"/>
              <a:t>100 </a:t>
            </a:r>
            <a:r>
              <a:rPr lang="en-GB" dirty="0" err="1" smtClean="0"/>
              <a:t>pts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Score zero if none correct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GB" dirty="0" smtClean="0"/>
              <a:t>A Question of Sport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December 1968 – present day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3983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You probably got 3 correct earning 300 points.</a:t>
            </a:r>
          </a:p>
          <a:p>
            <a:pPr marL="0" indent="0" algn="ctr">
              <a:buNone/>
            </a:pPr>
            <a:r>
              <a:rPr lang="en-GB" dirty="0" smtClean="0"/>
              <a:t>You probably have 860 points by 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7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Double Your Money</a:t>
            </a:r>
            <a:br>
              <a:rPr lang="en-GB" dirty="0" smtClean="0"/>
            </a:br>
            <a:r>
              <a:rPr lang="en-GB" dirty="0" smtClean="0"/>
              <a:t>1955 - 1968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1" y="1628800"/>
            <a:ext cx="3943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oh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03" y="1603200"/>
            <a:ext cx="2997433" cy="44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Hughie Green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445224"/>
            <a:ext cx="575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Monica Rose &amp; Hughie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 from 50 to 6,400 </a:t>
            </a:r>
            <a:r>
              <a:rPr lang="en-GB" dirty="0" err="1" smtClean="0"/>
              <a:t>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All questions relate to the real names or character names of famous TV Stars in popular programmes.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Answer 8 questions correctly to win 6,400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can quit whenever you like to claim your points before the next question is asked.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5</a:t>
            </a:r>
            <a:r>
              <a:rPr lang="en-GB" dirty="0" smtClean="0"/>
              <a:t>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is Dawn French’s name in The Vicar of </a:t>
            </a:r>
            <a:r>
              <a:rPr lang="en-GB" dirty="0" err="1" smtClean="0"/>
              <a:t>Dibley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AutoShape 2" descr="data:image/jpeg;base64,/9j/4AAQSkZJRgABAQAAAQABAAD/2wCEAAkGBhQSERUUExQWFRUUGBcYGBgYGBoWHhsaGBgaGhofFxgXHCYfGBwkGhgWHy8gJCcpLCwsFx8xNTAqNSYrLCkBCQoKDgwOGg8PGiwkHyQtLCwsLCwsLCwsLCwsLCwsLCwsLCwsLCwsLCwsKSwpLCwsLCksKSwsLCwpLCwsLCwpLP/AABEIALIBHAMBIgACEQEDEQH/xAAcAAAABwEBAAAAAAAAAAAAAAABAgMEBQYHAAj/xAA9EAABAwEGAwYFAgUCBwEAAAABAgMRAAQFBhIhMUFRYQcTcYGRoSKxwdHwMuEUQlJy8SOCFSQzNENiknT/xAAZAQADAQEBAAAAAAAAAAAAAAACAwQBAAX/xAAsEQACAgICAQMDAwQDAAAAAAAAAQIRAxIhMUEEIlETMoFCYXEzkaGxFCNS/9oADAMBAAIRAxEAPwDIbBaMiwfI+FTd4XA44QtI0I1mnOGcKKWc7iYA2B08yKnn79bQru5EbSePlyqLJm9/sHRh7fcFuLCq7QyW1GYEExp0pvZ+yR/vDMqSOCRJI68queH7OgJzsuSTrvNXuy2xyytKcebJREkohREc08qnjOdunSGSUavyYhelnFmluMqk7giMvrxqvN4iU2uW9I56zUr2lYrRbrYXW0lKAkJE7mOJA46+1U8r5VbiwrXkRObvg9Ddl9uZtrK1LCcySAUnw361lXanYWmrxdQyrMnQnXNlUR8SZ6E1FYVxCuzuEAwHND48DTjEVxvKcLqUKUFakgbGlQisU6fC+fkKTc42Vo1P3RdYSnvHfETw8aZXLdKnXBIOVOqvt49KdYktnxBpOyd/GnzlvLRARjqtmW7DGPwFhoolJ0TNa81ZbFabIe87spUk5ySEqTprrMivMt1tLU4ko4KGvnzrUf8Ag6bUEpcP0qPLGOOXHkdGUpx5MyvaypS+tDRK0hRCDxIB6dKfWC4svxu6Rw+9afcfZSkrORYEDUq+KqN2k3I/ZHw06UlBGZBRMEdQdZ6U5ZHKorr5A0UefPwQtuv9Uw18ITx4mOXIVLu4wcU2kNqUNpgx4yarNmsGbVUgb+n0oLU+E6D0H341ssMZNIOE3G2ycteLrUtvul2lYb/oCifUDU+tQLi0DZSieM6a+tMlOTvRZp8cSSEym2S91389Z1hbLy0GIkKI8vYU9t+N7a6QVvrOkTPDrVc50IcI2rnii+WjFkaJ668UKQr4xmBM661LqvVFpWhAVkRMqSdM0bDwqmISD0oxBSd6TL08W7XDHLM0qZrvfZ0ZUmAjeDGsaU0wxitan3UFRUgARqd9jVew1f0sLan44JTPGRU72fYKflanEKSFRB4nfaoJ4lCLUu/A+M7aoX/4V3tuLhnKmd+Z5e9TFnxSGrSGEanLMco1M1KOXMtoKTkKSdpHv1qjWC4nGrat5wblUeBEa0pLa78IZdVXk2S68T2VSMq3G0LA+JCiArjsDv5VA3v2gMutOWZKFFa0FOsZcp0neT4RWVXraM14twdI+U1fMDX3Y2bQpL+VLqkjIpSZ04gGNKo3lUV+3wIcVy38lLufDLrT6xAIUND58eRqRunB7rdoWs6hatIHntWg4lv+ypWFJUnbUjQUhcOKmysORmRB1HzFKlJuVN8dWMSVWv7GQ49YWHgFJUnc6gjfxqr9ya3nEuMbBaHQFFMpBHxgAnXziKn7twTdz9mBDLawsSVJ0M9FJOlWYsjXsXjyTTj+pma9hmHw7alvlQ/5cJhMAklYUAegEb861jGVsShsBSZBmsHvO3quy8XRYnTDaylKgZkb5VcFgHTyqw3n2jPFCVWiFEgCE6a8dKHK21S8m40rt+B/fl4td2ckBUVlF4NLCzJJqzXxbP4lKVtaQZ8ehpoEhcE6GsxXHlhz56PQVjuiyPWeVBJBBzKmCNOfCvNF/hItDoQrMgLUEq5gGBVxu/F3eJUzrAEAnltHWqFeLWR1aeR08DTfTfdTVcC8vV2SOHcQLszqVgnKD8QB3Fbi72k97ZVZUBRKYmdDIiY+lecwaseFL7KCWidFbUWfE62i/wCQcU10yDta/jV4n50gKmL5udYcKkpJSoyCBMc6dXLhZSxnc0SNgdCfHpTvqwjG2Bo3Lga3Hd+Y51bDbxrTcNYnaWMih0B61n1424H/AEmRPAkaCnVxKFmIU4ZEzB+nOpMsfqLZ9+EPg9HSN3ewHZ1MK7sBDikkhfDMRpmHEVgisKuZ1l7QhSpg7kHnw2rccP4ubtDaEBWUKgTPA/Kq/wBruE2mrEXmlFspUAUzosHx1kUEG+48fJ0l/wCufgyW1Xqlo5WgDB34D71IXnejqEpdQog8eWoqtWayqcWEp4+1X26LkbWwWnFagR16ECm5tcdN/kzHtK0vwKXD2l2hpHeJIUrYpIkHx10qLxLiNd4OJceiUiNBAA5JG5qJt93904WUKkJ1Ufp40KlBKJHLhWwhGXuQTbXA3vG1ACB+ePPwqDWSd9/3pxaDmMzSCUztP51qqKoRN2EIoOVCTFADTBZ1BNDQKrTAwP5+b06UmU7/ALfYU0pVpzh+ChaCTFLO+UKCknUGRW9dnGOe+bCSn4kxImsBNSVx3+5ZXM7Zj5VJ6jE5q12h+Kajw+j03fNqW4kBtoqIkjaSY9qy+2YiWu1Fh1pTSkzooQduXIjWaseHu0tKWw44nMCIOUiQd+PCqViDExvC80vNN5EtgI+LeNdVRx12qOtouUuxzerUV0RrzH/Pk7BKAR505as2Vxby9IEDoB96vTWD0uFLp3AGnnU2cGNvJGZHEaxppSnNtpJeBiikrZmVpR3zXeOaJgEA8hzprcmIMzi0I/6YAk9elW7tNwgqz2XMlYU3soRBHLoRpWf4ZbCWVr4zPkBTdKg77+Be1vgQv27Ataltamduf71CIvJxAKQogcpI9hTu6rU4XQlKSvvFfpAJJJP8oGpNXhjs8zrCn2y2YEpVKT5iqNvp+2fIrXflGe3egrdSOWp8qc4hteZQTwT8zVwv3D7VlBLcTxHOs7tDhUok7k03HL6ktvgF+1UObuvJTR5p4j7dautjsiHUhadQelUAVtvZze90t2FCXy0l2VZ+8EknTWeURS/Uwuq4CxyrsyllJYtI/pUdPA0GJ2IcCh/MPcftUoq51vtBWgUNfMcPant6YWeeZBQnMRBjbyrVkSkm/wCDHBuLRRAKmbruf+degGoH3qWurBLo+N1MRsDw6k7UN5Mg/CVQgb8J/amSzKT1iwYwr3Mt2GMR2dYCDqdttJrSLJhSyWmznMmQoEEpJSU+Y2NYRc18sWdfTjA9613DT7FqKPihK94OWdNtOdRyhpPrgentGrMpxFYm7C4tCDmhRCTzHWOlVK0WtSzKj+dK1jtuwtZrOGnWjlcWSlSM0ykCcwB2106zWREcqvwx9vPZLklz+xoFhtndspjiE1XsT3w84spW6tSRBSFLUoDwkwKtWD7pS+0EunURpMeFSj/ZoSvvUpU6E7ACYjpxqGM4wm7RTKLlFFLuWyBlour0JE68Bw86bMvqBU7Jzr26DgBQ3zby653aZCUmNdJPUcBXP7AA8wPzgKclfL8nR/0ItfETrrxUTuZozgCjl4TPkP3+VGACRA04z8/b50WxonXYREcNPz3qihbY0cYzHaEgT+eO9N3GISSdOHrr5aVOuNwNQBxNRy/jgn9IJ8zm5fTpXJnNEGoamg1qYVdJKyAeJj3ik/8AhcGJ1Ee/+DTN1QvRkd3elAETU6LqB47geuyo9vWkbVdcbawT6QCPagWTwN+j0RGXpSqGZ25T+eFOv4fLJMfn571wcCdRp9/8Gj2sW4V2M1pMTz+Y/JohOtKuuSKSol0LZL3BeJSsJJ0VpHXhWl3ZYkWRlTq4kyon7Vj7a4NXu9MUotFgCBouAlQ4SDv5gV53qsTbSXT7LMMuH8luwvid98KU2kqGY5REkgb6DatAu/FCu4hTSkOAEcInn+1Ubs1xMxYLL/rykKSDmCcx46QNeNJYlx3/ABBUuzAhKoCZEE8JIG09anitLlB/KCb2pSQx7SL9tTwSypRUknQJAGvEqiozCmH4BbcV+rWPHcVNWy0JS1mcMr+fhWa3jfT3fTmKSk/CAYjlRYlPKtUZPXG9jQrtwk7d9tbtTDZfQgklsfqhQg5fLbwp1intHNqVlaaU0GwUnPGaTEyBsBHjrQdnfa420FItkjbK4lObbgoDXzFQeLcQNWu1PPMpKUGBJEFWUASRzNG4PjYBNX7SoPX64p0laipMxHTnRL1sQjvE7HePnUYtVTFzWjOgtq15eFWSjrUkKT24ZC5qWbKo0mutbJQopPDbwqy4bunOzmI3UfpWzmoxs2EbdD6yYibbcAJATOw4eJrVcNlNoCQ1B0meVec8+tXfAGMXLIrMgzGhSdQQefKk5sCSs2GVt0bzarxs1jbi1KbbCgf1bL5gaanpXmXFNrQu0ulqQ0VqKByTOkdKvvabjBVssyZTkyqBgEnU9aylapovTpS5XS4QGVtcPyCk1eMIXie5KJ4EelUQfnGrNgl2XSnUzr7a0z1MU4GYm1Ijr+tK1PHMoq2iSVe5pTD1hC3ApX6E+5qQv7DzirSEhJynWYO0117r/h0BtG59hQbpxUI9sLWm5MRvq9srw7pRARGqTAn/ABW2YT7QGkWUd4FHQGUidwNCK88WdkrUBV9sVsTZ2E8dBI6cZpeWGla9hwe130J3wBabY+9kLedRVH166R51BPL+M8ht4Crgm9GXhBgFQjX83qiXi6nvFBJ+EGB4Aax4/WlenlKU2mPyJRjwEfdKhpoVaDoOH3qSsbQCQPyKjbGoqX5QB1P7TT3+IiTB1EDThx8OPrVz+CZHXnahlMfnLz41DuPkJCfCntmu520vJabTmWZgaRAkk9BFTb/ZVb0gkNBf9q0k+SZ1rLinTZtSfRXBbVLWkbSUj5a0iA5BWP5VAHpMx9dasdyYUKH0/wAWlTaQQYIImI51dbv7O2VLWtLmdpwzkAiN6VLPGPA7HhbXJlDduUI12/alEWxUx5/npFatbuyqzZfhUpKoOoP06VDXx2bNobCu+CFTuqNdOVAs8Gw1hml2Z87aiUR/Sr2P4Kag71MXhcSgqEfGTpCUkyeYA1io5y7nB+pCx4pNUwnFrhkuWMrG0UVIpR1kpjMCJ2kUUinJ8COuwBSjKyPOifKhbVWNWgoumXy9Bmu8FP8ASg+kT8qV7P28yfiGiSQOs1YMA2xpbKGVjcaSJBHEHrJq+t4FR3RUyQgkHKI09tq8VNtSxpfLL5JKptmWYhuS1OPIW0gqQjTeOOuhrj2WWu1KSUNZZ3UowmPH7Uqz2mllZbca/SSCQRwMVdGe3Cyps4Pdud4BARACTHHNO1OwLIq2VJf5FZXHw7Mrv3s4tdlWUqRm0kFJBBHQ01csymGCFghRn3q/Xn2od+O9U3AA0HIVTbwv1NsOUjLxij3nJ8rgFRjFfuVGKd3XZ3C6kNpKlzoACSekDU0la2ciyn08Ku3ZRimz2K1KW+CApOUKCZKZ3214cKsnL2WhCXJ1owM8+RnQppQ/qEHzBqasGHiw2G5mKsmP8fNd2HGdYAAJ+GZ6HWPGsqVjd5RJJ3Nee1PIqjykypOMeX2Veac3fasiweB0/PWmwTUnd+HnXSIEeNepNxS5I4p3wWLESs1lBHFI9qpUVrV14V71oNuSR86QV2OHPKSpSBqUjf1qHFmjjTiyjJjlLkzWwXY46YQknrVpstnVZQkhPxTz9Zp7fN8osaiy2j4k6EbZTyP2qq2m/nFkkkDy+VN9+bmuAPbD+TasI2pt8p7wDhP+alu0XCFiesqlFKG3Ej4FpgGeRA/UKyvs6vVfeKlUjSPEzW0tWCyWiyFTuUgpOdRVBTEzrwI4VKo6ylBVY1vZKT6PPTyG7MI3UfX9qUum1940oK3k/tUJeYAcWArMAoweYB0PprTy5xCSrqRVE41jsHG7nQW3vZRG37/k1FJWQR0/PKn94uyegqOinYl7bBzS91EjZncon0/PWuFtBMzoNB+elMHHeWw0pWyMKcUlCdSohI8SaNqlYEW26L52XWNRecfymAnKOO8T7RVutWM7S26W0WYrgE5iSgEATpmG+m3pVgwnh9Nls6GxuBKjzJ3+tP7QyDuEmdJP+K81y2lsemo0tSiJxct5akOWcFKUpUsoWFhIUAdQUgyJAMbEEVZLmUiYbAAIB0oXsPgqJBAn/wBv2k1J2CxoaTCYn5edLathLiI3vVXdpJNVW9GUO5VvFZBPwoTqpWvADblVhxOvOiOo9qNYrA0UpcCAVBIEkmRpw5cdRS0k5Gt8FLcxY0zCGbI4DlSvQoJKVCQSQomTGxg9KbWHFabRplgngeHly2q42rDbaiVJTBMyUhKZngVDWKSsGGmmZVkTmPLh5mmyUfCASkZbj2xFKkmIFVKdK1PtKYlgkfy6+9ZZV/pZXCiH1K9wFcka0ZCdD+cqKKoJzbuzi7mBYku5pXJBk850FPMQY7U0e4acylYMCAdOME7TVK7NrawlK0ukZz+jeesVW8T29Rti1g7EZf7Rw+frXkwhKWWUT0JtKCYxvdkodM6zrPMH6zTIr/P8VYn0JtTUjRSfY8arbiCCQdxwr0cUrVeURzVOyacXmso8PlUTZX8q0nkalbMP+V9frUIBXQ5TR0vDJa/GZyrHh9qikqqy3KyXWyhSSRsDB1/emVoww8k6JJTOhoMeRRuD8Gyi37kOb9ePcoHhUBNTeIXBkSkcPppUIE0WBVAzJ2X6+MJJu4p75spKv0k/FP8AaR5etM7Xfpbb+ARPqTWi9qbztqbbPcKSy0orKzrrEbjYVi172nMuBsB/mp8cFOXLsOUnGJfsG45To27+o7HhW32K1tIswdzDJlzFXgNf8V5FQ6UmRuNq0ayXupy7zqf0n1rckfpNOK7Mg91TZGdqWIWLZbS6wPhypSVRGYgHWPQeVUpR/PtXFVFirYR1VCZO2WbB78KI6g0piq3rCgMxGqp/ONRuGlEPiNjv0FaTasDtWuFFRB02qHK4481sognKHBlFmsq3FQkEn5ePKpF9vugGxrrr41up7MG2bIQzGcJJgj9RidVb1hlrs6w4tTmihmJHUcq15HOVNUg8cVHlDB1vMroJ9v3psBuY2HvTh5UJ046UitMI8TVkSeXNjcVbezKzBVvbza5EqWPEAAfOqqlHHxqz9nC4tmm+RX0ped1jbC9Ov+xG+NO9aduMJUJqvWS1RoTrSltvfImBqToANyeVeZHIteT15Y+eB3arUhsgbknQUulU7DhTC5rtOrjhlxWkbhI5D6mnqlqQr9OgG/3FYr7YLrpETiBMIJ86LcNvSUhKtFFMj88xTfEt9CIAzKOkDf8AYVCp7xbra4yJQDpO86a0t8SsJIu7zYFR1qcoE27SJmmVvtoAJonIJJUU3tBtEWdQ5wPUisvirxja352zykfOqYE6eYr0PSfZ+TzPVL3oNk+H1+lJtp3FLpVKR/uHz+lJRB/PEVUTj/DrkWhuOJHvpV/vDsuctCkqbWJOkEfWs1sr+RwKHAzV1sXanaGVJKYUExv08KjzRybpwKIU4PYUvHs3tl3uNSnvA8co7qVyqJgiAZjXyNObT2aKWrM5LZ4jj03qWsvbspVobU8ykNICgQ2STKtJlXy6ml8W9oItLRdaSUIyGM0Zj1MaD1NLyymnYMKaplIxNdgZRkbMgeenlVUbGoqVuy3FwqSskk6iajbayULIPl4VTiTj7Jdi5u6a6PQN3Y8u3/hyG0lIUGwnuchkKA1O0byc01T70xmylOUjUjlWd3Cs95vsJ9aRva0ZnVelK+ltOglPWNkleNiD0uII8OH7VBHTQ6RWg9j+GUW20OpcWQhCM2UaFRkDQnYCrpfXZ7YWXSkhOoB+I66+da8ksXi0dqpltvDG1kbsyu/UAMsFBBIVIiBG815itq0laigEJJJSOQnT2q74hzuWfYkZfcVQQknb2ovTW1cgctJ0ggNXPC7uayqR/cPUVA2HD61kZhlHufKr3hiyNNKDaiBPD7mu9Rki1SNxQd8mZLaIJB4GKOxZVLMJEn83rekdm1mtKgpKEzz+9QuMrhRdoSVITCpylIAEjgeRrP8AkuuI/k76KT5ZS7DdfctydCePEnoOVW3BywtJSXDn4669IrO70xApxWhgbf4p9g+1FDilSZEfOl5sMtHJ9hwmtqRsyk3gGVBLi3GwDslOYDkDEqrEb0t3eOKOw2136z1rXrJ2uN2VkpdbUopJCSkjXlmnbx1rGbwvLvn3HSAnvFqXA4SZihw41xLl8f2Dc/dqR7hlUDfbz/yfalbUNAnz+nsPnTZTkEnjPzopd1mvQSskscMRAB6j2qXwTaA3bm52VKfXb3FQXeChatBBBBhSTIPhQ5I7Jr5DhPVpnoxNlmD5U1vVtTYK0pzLJSEg6aGJ14TSWFL9TabOhwbkajkobiKmXm8yk8hrXia1wextfJG3Ffj7xKC2hDiFZVNqWQRtqDlgp21FS38W8RCrMrX+hSVbeMUxvKxkLDiNx9wfSRTqzX67l/RJ2JCwRzMg6inqSuugXGXcaf8AgjbU8NCmyvKKjAOVIk68SehqsYhxEuzIClMBJWJSlS5URMDRI5/KrNbsQuwAITExESNdNhyJquW2yKdWFqEq2SVa5RyTSm438jVCVc0g+FWn7UsLfAQgahsTJ/uPAdKlcTXWlISEzmOm/r5RTq5iEJHT3qKxPe6U51k6IB9ax0/ADfJmmNHgnKgbzJ8BVYKuFOLxtpdcUs8T7U2SnevZww0gkeRmnvNsUYOnn9KF07fmxiuX05/IUV1XzPzpguzkCTWjXr2YpRdybWl4qMAqSUwNZ2M1m6TVwsFttdqsncBxa0I/SjhoOm9Seo2VNOijDTTRUVfep99cWMD/ANR70zsmHH3T8Lao4kiPn+aVMYrsQZZQgHWQCDxgVuTJGUoxsCKaTZVWnSlQUNxU3bWA80HANQP803w5h9y2PoYaErWY1MAcyT4CtGf7K37GjKpaFpVxTO/Ea0Waajz8GY1fDM5uLQKPhUa4qVKPMzVwtOFXLMhRMGZNU5xBBg78q7FJTbaOmtUkSFzXg6y6lTSlJXOhQSDr1HyrQF2Bb0OO94VqAJKs0+c1Vuzm+GLNbmnbQJbSTOmbKSIBjpW52rtTu0K/6ufTcIKvKSN6R6nHu+6DxT18WUDBl/N2pJbWmCNCDqDVhvLs0SxZ1vMpTISVlAGpAEmD4TpVAwXbGg+UAjUeGxGxrV+/tr7KmGVIIKcpUdCEkRBV11G1TyjFScaY1NuKfBi6LaskqMITwHHzqEt14lS5SSANo086eYusz7D62Xk92pJ/TM6HUEEaEEVAE16OLGkrZLkm26PQXZXiNH8OFOr4QTyI3mqd204uatTrSGHM6GgZI2KieHlxqGwU6RZ1weJPtVKfV8R8TScMHs43wnYeRqk/LCLOtSmHbVldg7K0qKqeuixJbT3q+Gonh+9U5mtaF47sksZWQpCSAYUR61F3bh5axmX8IjQHQn7Vp2GLe3a0gFHL9Qqz4r7PLN/COOBa2ihBUVCIMCYIjyqGOSeuqXRS4xUtmec7a3CjEUgacWgDlp1pCvQh9qJcn3OgJrga5VdPpTAEWLC2J12RcpkpJ1FbJhzESX0A89vtWAWZ2FA1oGGbWpvQfpMEdK8r1UEpbI9P007jTNgCZFENhCuA8/8AFQV1X9EBfr96mVXgkJmftSouL5ZTT8DS02ZKf5RTB5sb08etYUJ+tU7EuKkMpKUmVHh96XVukG+FyHvbEQbKUJ/VE+HU1n+K8R98e7QfgG55mo633utRVrqrc/QVGH51fh9PT2Z5+fPxrE6jJ2oBrXTVxCdOtATXT4UUmto4Ok1uvYpbbG3ZF94ptLpVKisgGOETWEJp7Y7QUqTHNPzqfNHZcDcTq7NlxbjSz2dai2mQsmIEelZ1fT/8YC6nQiYHHzpvix/Nk8/kKZ3Fa4UUH+bbxqTHiqH1F2OnO5a+A2HcQOWN9D7UBaDpOx4EEcQRNaHbe1O0WtAUpKG0J2CZ1PMkn2rLrys2RZ5HUU/sb02dSR1FPyxUopryLh7XyPL3xs68YMZfnTS0Nh5GdO4+nOoWpS4lnMU/1CfStljWONx4MU3J0yMzU/sScySev0FI3lZS24oERxHhT26W/g24n6UcmpRTBiqk0J3FacryTO+nrWo4c7QHLGpUp71ChsTlMjkfOsxsNwuEhR+HaOelXlGHVO2eUancTpwqbM4/UTTG409aZUsbYrVeFqU+tIRoEhI1hKZgTx8dKrtP7Vc7yCczaxqZ0NObmw4t5wAgpTxJ09BVe8IxuyfWTZJYItpzKaAnMJ/alr07OrSVlTSQtKjIA314a1MqtlmsJQkD4tNAJPiTUleHaumzpAYSlbnNQ0Hjz8PeoPqZN7xrsq0jrUn0V1js0eaActGVMa5TpH9x+1RdvtbObKV5kj+kSJ+tNr/xdabYqX3lr5AmEieSRoBUK5VUcU29psU8iSqKLRYMaKs+YM7HY8vCaj72xVaXxldeWpA2QVHKPBMx7VCJOhoxVM02OGKdi5Tk1QLhNFihmRR2m5P0pr6AQkfSgIpV9vLSdacw3dxH+fWtlwPcbNrs6F2dYCgAFtLOyhoci+ROoBGx3rGga0Dslxa3YrUe/OVp1MFUE5FD9KoGsbpPiOVJy41NVIPHlcHwaLacIvIGiFeXxe4moK33daEyMrg8ARWm2THFgc/Ra2D0LiUn0VFHexbY0mDbGAeXfI+iqm/4kfDKV6lmJv2K2qlKQ8RyCT9BTF7AFrIzOIKBxK9D5I1Wo+Vbbe2L7GyP9W1tDjGfMT/tRJ9qzrEva1ZhIs7a3TtmUO7T7/Er0FHH06i7Ml6hszG/mWWv9JsKUrdxxxOUz/ShH8g57k6VCgU4t1tU64pxZlSlFR8T+RSeWE7fq2PQb1UuES3YRs6+vyoh3o21EokcCKCKFFCa0wUZdSEkGZOx+9HsiJWkdRTcVyTyoGuwrJrES5KR0qKamRG4OlEU8TuZjnrU1hS8m2LWw66nOhtaVKTuSAeAO/ODypaWkaCb2lZJ2q5nHWhmbUlW4lJHpPCmNhu1xsKDiSnbetqxJ2j2J5pHdKLhBknKRGm3xCs9xDiJm0IKW4kcqh3km4rlFCSfufZnjifiPifnWodlHZqi2IVaHHClKVEJSgCSeJJOw6DeswcTBg71O4ZxfabIqGHVthR+ICIPiCD7VZkTcf2ERfJpWJsDWZtwoWc2XYk61TLTY22lZWyMo86jMU4gddUMy1EnUmd/Go2z3vCfiEnnUMME9bT/AAUvJG6Ya2X6teg+EdN/Wrz2a4kVq0sExx3086zRGpirbh1/+GWk8T7+NU+oxxUKQnFNuVs3S9Lksi7GpxQSCEFWeYIIB+ukViS71W2gkgJJ8/StTwq6za1BDnETG0kcPnVO7asNMWVTKmTl7zNLUzERChOomSPKpsaWSnX7DJtxtXZltofK1FRMlVI5aOa5Sa9VdEfYmqjGgUNaNWnCZoQIFFIo4+laccKBZo6RRCdaw4GJjWnKLMC0pUaoUmfBQI+YpvT+605g6jiptRHighY9gaGfRq7GSU0shzrSKaGiOFzaTQfxRnf8FJRNFyxXUjgVPkGgUqaK7QTXVRhzaCohI1KiABzJMCnF4gd5lTqlsBAP9v6j5qJPnTq6UZEuPn/xDKjq6sEJ/wDkZl/7RzqMArO2b0jiDRCKWjSkzvRGBBvQzrQkVzlccDlooPSjjUUVFccwpGtGSaAjnQnb0rjiQYvMhsoJMkaUldrkODrpTRI1k0+unJ3zfeGEZk5ugnWkyioptDFJtpBr1YIXMHUU3sRhafGvQuJcEXa7YwppLYMAocQrVXiZ1rIbfgpTKswXKRrEa6VN9eKWsnyN0beyIC+P1DwNR8VI3m8FKgcKZRVOP7VYufMmTV33ItC5cTljnSS7wm0JP8oMDz0qzdqFvbFtcbsxBbEfp1GaPiCTymqhdt1qdVpoBuaSrcXLIFwmoxLqu1KQ0FJMb6jgdxBFUe13i46oqcWpRjdRKj6kzWqXG1Z1MqbXBIGonXl5bVll6IQHlpbMoCiB15x0qf0ji5ONcjM8XSkNEiTR+MUCRRzXpkgmrhXUZXCiitOEyN6UT9KJFKIrjgCdKKkUKqFNYYGp9cdoCLQ0o7ZwD/ar4VeyjTGuSa58oIXtdlLbikHdClJ9DHyikYqXxNKnEPEz37bbk9YyL88yT71Ec6GLtHMAUJVz8/35V3GiGjMOcGnnRSKUWdKe3SkJJeUAUsgKg8VnRA9dfBJrG6VnLkPfR7sIs4/8QlfV1cFf/wAgJR/s61GJo6nMxJOpMknmTvRIrEqRrYbhRF0cGirFEcFTXK2oEGjxXHBW6HLvRUnwpQ+FccInejKNco60I2rjgh+VHCqCa41lHInrjty0pJC1ADYSY9KUaxE44opUo5Tt/mmF1qlKhUfOU6aEGpPpRlJ2h+7SQtbmsqzyOv3pAKqYswS+Mp/V+bUxtV1LQqCknrFHDIvtfZkoPtF7vywtgmG0DwSPtSd3tgM6ADQ7CONDXV5r/pobH7ipWN0hbxBMwvWelRYH55Chrq9PD9z/AB/piZ/agU/SjV1dTxQDm1ESa6urTDjt60YbeVdXVwSANHbFdXVgJyfz1oDx86CurjSavD/tLIf/ANA8g5t7n1NQ6xrXV1DHo5gjfyoANfKurqMw5e1SLn/Yp6vuT1htET4SY8TXV1BLtBIijwoRufCurqMFgpoXR86CurjvAknejHahrq40TG9Lx9K6urjkJfeiq2rq6uODcPSuIrq6uOQ+ujj4Cmr36j4mgrqR+uQf6UPrl/6rfiPrV4cTrXV1ed6r+qv4LvTfa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UExQWFRUUGBcYGBgYGBoWHhsaGBgaGhofFxgXHCYfGBwkGhgWHy8gJCcpLCwsFx8xNTAqNSYrLCkBCQoKDgwOGg8PGiwkHyQtLCwsLCwsLCwsLCwsLCwsLCwsLCwsLCwsLCwsKSwpLCwsLCksKSwsLCwpLCwsLCwpLP/AABEIALIBHAMBIgACEQEDEQH/xAAcAAAABwEBAAAAAAAAAAAAAAABAgMEBQYHAAj/xAA9EAABAwEGAwYFAgUCBwEAAAABAgMRAAQFBhIhMUFRYQcTcYGRoSKxwdHwMuEUQlJy8SOCFSQzNENiknT/xAAZAQADAQEBAAAAAAAAAAAAAAACAwQBAAX/xAAsEQACAgICAQMDAwQDAAAAAAAAAQIRAxIhMUEEIlETMoFCYXEzkaGxFCNS/9oADAMBAAIRAxEAPwDIbBaMiwfI+FTd4XA44QtI0I1mnOGcKKWc7iYA2B08yKnn79bQru5EbSePlyqLJm9/sHRh7fcFuLCq7QyW1GYEExp0pvZ+yR/vDMqSOCRJI68queH7OgJzsuSTrvNXuy2xyytKcebJREkohREc08qnjOdunSGSUavyYhelnFmluMqk7giMvrxqvN4iU2uW9I56zUr2lYrRbrYXW0lKAkJE7mOJA46+1U8r5VbiwrXkRObvg9Ddl9uZtrK1LCcySAUnw361lXanYWmrxdQyrMnQnXNlUR8SZ6E1FYVxCuzuEAwHND48DTjEVxvKcLqUKUFakgbGlQisU6fC+fkKTc42Vo1P3RdYSnvHfETw8aZXLdKnXBIOVOqvt49KdYktnxBpOyd/GnzlvLRARjqtmW7DGPwFhoolJ0TNa81ZbFabIe87spUk5ySEqTprrMivMt1tLU4ko4KGvnzrUf8Ag6bUEpcP0qPLGOOXHkdGUpx5MyvaypS+tDRK0hRCDxIB6dKfWC4svxu6Rw+9afcfZSkrORYEDUq+KqN2k3I/ZHw06UlBGZBRMEdQdZ6U5ZHKorr5A0UefPwQtuv9Uw18ITx4mOXIVLu4wcU2kNqUNpgx4yarNmsGbVUgb+n0oLU+E6D0H341ssMZNIOE3G2ycteLrUtvul2lYb/oCifUDU+tQLi0DZSieM6a+tMlOTvRZp8cSSEym2S91389Z1hbLy0GIkKI8vYU9t+N7a6QVvrOkTPDrVc50IcI2rnii+WjFkaJ668UKQr4xmBM661LqvVFpWhAVkRMqSdM0bDwqmISD0oxBSd6TL08W7XDHLM0qZrvfZ0ZUmAjeDGsaU0wxitan3UFRUgARqd9jVew1f0sLan44JTPGRU72fYKflanEKSFRB4nfaoJ4lCLUu/A+M7aoX/4V3tuLhnKmd+Z5e9TFnxSGrSGEanLMco1M1KOXMtoKTkKSdpHv1qjWC4nGrat5wblUeBEa0pLa78IZdVXk2S68T2VSMq3G0LA+JCiArjsDv5VA3v2gMutOWZKFFa0FOsZcp0neT4RWVXraM14twdI+U1fMDX3Y2bQpL+VLqkjIpSZ04gGNKo3lUV+3wIcVy38lLufDLrT6xAIUND58eRqRunB7rdoWs6hatIHntWg4lv+ypWFJUnbUjQUhcOKmysORmRB1HzFKlJuVN8dWMSVWv7GQ49YWHgFJUnc6gjfxqr9ya3nEuMbBaHQFFMpBHxgAnXziKn7twTdz9mBDLawsSVJ0M9FJOlWYsjXsXjyTTj+pma9hmHw7alvlQ/5cJhMAklYUAegEb861jGVsShsBSZBmsHvO3quy8XRYnTDaylKgZkb5VcFgHTyqw3n2jPFCVWiFEgCE6a8dKHK21S8m40rt+B/fl4td2ckBUVlF4NLCzJJqzXxbP4lKVtaQZ8ehpoEhcE6GsxXHlhz56PQVjuiyPWeVBJBBzKmCNOfCvNF/hItDoQrMgLUEq5gGBVxu/F3eJUzrAEAnltHWqFeLWR1aeR08DTfTfdTVcC8vV2SOHcQLszqVgnKD8QB3Fbi72k97ZVZUBRKYmdDIiY+lecwaseFL7KCWidFbUWfE62i/wCQcU10yDta/jV4n50gKmL5udYcKkpJSoyCBMc6dXLhZSxnc0SNgdCfHpTvqwjG2Bo3Lga3Hd+Y51bDbxrTcNYnaWMih0B61n1424H/AEmRPAkaCnVxKFmIU4ZEzB+nOpMsfqLZ9+EPg9HSN3ewHZ1MK7sBDikkhfDMRpmHEVgisKuZ1l7QhSpg7kHnw2rccP4ubtDaEBWUKgTPA/Kq/wBruE2mrEXmlFspUAUzosHx1kUEG+48fJ0l/wCufgyW1Xqlo5WgDB34D71IXnejqEpdQog8eWoqtWayqcWEp4+1X26LkbWwWnFagR16ECm5tcdN/kzHtK0vwKXD2l2hpHeJIUrYpIkHx10qLxLiNd4OJceiUiNBAA5JG5qJt93904WUKkJ1Ufp40KlBKJHLhWwhGXuQTbXA3vG1ACB+ePPwqDWSd9/3pxaDmMzSCUztP51qqKoRN2EIoOVCTFADTBZ1BNDQKrTAwP5+b06UmU7/ALfYU0pVpzh+ChaCTFLO+UKCknUGRW9dnGOe+bCSn4kxImsBNSVx3+5ZXM7Zj5VJ6jE5q12h+Kajw+j03fNqW4kBtoqIkjaSY9qy+2YiWu1Fh1pTSkzooQduXIjWaseHu0tKWw44nMCIOUiQd+PCqViDExvC80vNN5EtgI+LeNdVRx12qOtouUuxzerUV0RrzH/Pk7BKAR505as2Vxby9IEDoB96vTWD0uFLp3AGnnU2cGNvJGZHEaxppSnNtpJeBiikrZmVpR3zXeOaJgEA8hzprcmIMzi0I/6YAk9elW7tNwgqz2XMlYU3soRBHLoRpWf4ZbCWVr4zPkBTdKg77+Be1vgQv27Ataltamduf71CIvJxAKQogcpI9hTu6rU4XQlKSvvFfpAJJJP8oGpNXhjs8zrCn2y2YEpVKT5iqNvp+2fIrXflGe3egrdSOWp8qc4hteZQTwT8zVwv3D7VlBLcTxHOs7tDhUok7k03HL6ktvgF+1UObuvJTR5p4j7dautjsiHUhadQelUAVtvZze90t2FCXy0l2VZ+8EknTWeURS/Uwuq4CxyrsyllJYtI/pUdPA0GJ2IcCh/MPcftUoq51vtBWgUNfMcPant6YWeeZBQnMRBjbyrVkSkm/wCDHBuLRRAKmbruf+degGoH3qWurBLo+N1MRsDw6k7UN5Mg/CVQgb8J/amSzKT1iwYwr3Mt2GMR2dYCDqdttJrSLJhSyWmznMmQoEEpJSU+Y2NYRc18sWdfTjA9613DT7FqKPihK94OWdNtOdRyhpPrgentGrMpxFYm7C4tCDmhRCTzHWOlVK0WtSzKj+dK1jtuwtZrOGnWjlcWSlSM0ykCcwB2106zWREcqvwx9vPZLklz+xoFhtndspjiE1XsT3w84spW6tSRBSFLUoDwkwKtWD7pS+0EunURpMeFSj/ZoSvvUpU6E7ACYjpxqGM4wm7RTKLlFFLuWyBlour0JE68Bw86bMvqBU7Jzr26DgBQ3zby653aZCUmNdJPUcBXP7AA8wPzgKclfL8nR/0ItfETrrxUTuZozgCjl4TPkP3+VGACRA04z8/b50WxonXYREcNPz3qihbY0cYzHaEgT+eO9N3GISSdOHrr5aVOuNwNQBxNRy/jgn9IJ8zm5fTpXJnNEGoamg1qYVdJKyAeJj3ik/8AhcGJ1Ee/+DTN1QvRkd3elAETU6LqB47geuyo9vWkbVdcbawT6QCPagWTwN+j0RGXpSqGZ25T+eFOv4fLJMfn571wcCdRp9/8Gj2sW4V2M1pMTz+Y/JohOtKuuSKSol0LZL3BeJSsJJ0VpHXhWl3ZYkWRlTq4kyon7Vj7a4NXu9MUotFgCBouAlQ4SDv5gV53qsTbSXT7LMMuH8luwvid98KU2kqGY5REkgb6DatAu/FCu4hTSkOAEcInn+1Ubs1xMxYLL/rykKSDmCcx46QNeNJYlx3/ABBUuzAhKoCZEE8JIG09anitLlB/KCb2pSQx7SL9tTwSypRUknQJAGvEqiozCmH4BbcV+rWPHcVNWy0JS1mcMr+fhWa3jfT3fTmKSk/CAYjlRYlPKtUZPXG9jQrtwk7d9tbtTDZfQgklsfqhQg5fLbwp1intHNqVlaaU0GwUnPGaTEyBsBHjrQdnfa420FItkjbK4lObbgoDXzFQeLcQNWu1PPMpKUGBJEFWUASRzNG4PjYBNX7SoPX64p0laipMxHTnRL1sQjvE7HePnUYtVTFzWjOgtq15eFWSjrUkKT24ZC5qWbKo0mutbJQopPDbwqy4bunOzmI3UfpWzmoxs2EbdD6yYibbcAJATOw4eJrVcNlNoCQ1B0meVec8+tXfAGMXLIrMgzGhSdQQefKk5sCSs2GVt0bzarxs1jbi1KbbCgf1bL5gaanpXmXFNrQu0ulqQ0VqKByTOkdKvvabjBVssyZTkyqBgEnU9aylapovTpS5XS4QGVtcPyCk1eMIXie5KJ4EelUQfnGrNgl2XSnUzr7a0z1MU4GYm1Ijr+tK1PHMoq2iSVe5pTD1hC3ApX6E+5qQv7DzirSEhJynWYO0117r/h0BtG59hQbpxUI9sLWm5MRvq9srw7pRARGqTAn/ABW2YT7QGkWUd4FHQGUidwNCK88WdkrUBV9sVsTZ2E8dBI6cZpeWGla9hwe130J3wBabY+9kLedRVH166R51BPL+M8ht4Crgm9GXhBgFQjX83qiXi6nvFBJ+EGB4Aax4/WlenlKU2mPyJRjwEfdKhpoVaDoOH3qSsbQCQPyKjbGoqX5QB1P7TT3+IiTB1EDThx8OPrVz+CZHXnahlMfnLz41DuPkJCfCntmu520vJabTmWZgaRAkk9BFTb/ZVb0gkNBf9q0k+SZ1rLinTZtSfRXBbVLWkbSUj5a0iA5BWP5VAHpMx9dasdyYUKH0/wAWlTaQQYIImI51dbv7O2VLWtLmdpwzkAiN6VLPGPA7HhbXJlDduUI12/alEWxUx5/npFatbuyqzZfhUpKoOoP06VDXx2bNobCu+CFTuqNdOVAs8Gw1hml2Z87aiUR/Sr2P4Kag71MXhcSgqEfGTpCUkyeYA1io5y7nB+pCx4pNUwnFrhkuWMrG0UVIpR1kpjMCJ2kUUinJ8COuwBSjKyPOifKhbVWNWgoumXy9Bmu8FP8ASg+kT8qV7P28yfiGiSQOs1YMA2xpbKGVjcaSJBHEHrJq+t4FR3RUyQgkHKI09tq8VNtSxpfLL5JKptmWYhuS1OPIW0gqQjTeOOuhrj2WWu1KSUNZZ3UowmPH7Uqz2mllZbca/SSCQRwMVdGe3Cyps4Pdud4BARACTHHNO1OwLIq2VJf5FZXHw7Mrv3s4tdlWUqRm0kFJBBHQ01csymGCFghRn3q/Xn2od+O9U3AA0HIVTbwv1NsOUjLxij3nJ8rgFRjFfuVGKd3XZ3C6kNpKlzoACSekDU0la2ciyn08Ku3ZRimz2K1KW+CApOUKCZKZ3214cKsnL2WhCXJ1owM8+RnQppQ/qEHzBqasGHiw2G5mKsmP8fNd2HGdYAAJ+GZ6HWPGsqVjd5RJJ3Nee1PIqjykypOMeX2Veac3fasiweB0/PWmwTUnd+HnXSIEeNepNxS5I4p3wWLESs1lBHFI9qpUVrV14V71oNuSR86QV2OHPKSpSBqUjf1qHFmjjTiyjJjlLkzWwXY46YQknrVpstnVZQkhPxTz9Zp7fN8osaiy2j4k6EbZTyP2qq2m/nFkkkDy+VN9+bmuAPbD+TasI2pt8p7wDhP+alu0XCFiesqlFKG3Ej4FpgGeRA/UKyvs6vVfeKlUjSPEzW0tWCyWiyFTuUgpOdRVBTEzrwI4VKo6ylBVY1vZKT6PPTyG7MI3UfX9qUum1940oK3k/tUJeYAcWArMAoweYB0PprTy5xCSrqRVE41jsHG7nQW3vZRG37/k1FJWQR0/PKn94uyegqOinYl7bBzS91EjZncon0/PWuFtBMzoNB+elMHHeWw0pWyMKcUlCdSohI8SaNqlYEW26L52XWNRecfymAnKOO8T7RVutWM7S26W0WYrgE5iSgEATpmG+m3pVgwnh9Nls6GxuBKjzJ3+tP7QyDuEmdJP+K81y2lsemo0tSiJxct5akOWcFKUpUsoWFhIUAdQUgyJAMbEEVZLmUiYbAAIB0oXsPgqJBAn/wBv2k1J2CxoaTCYn5edLathLiI3vVXdpJNVW9GUO5VvFZBPwoTqpWvADblVhxOvOiOo9qNYrA0UpcCAVBIEkmRpw5cdRS0k5Gt8FLcxY0zCGbI4DlSvQoJKVCQSQomTGxg9KbWHFabRplgngeHly2q42rDbaiVJTBMyUhKZngVDWKSsGGmmZVkTmPLh5mmyUfCASkZbj2xFKkmIFVKdK1PtKYlgkfy6+9ZZV/pZXCiH1K9wFcka0ZCdD+cqKKoJzbuzi7mBYku5pXJBk850FPMQY7U0e4acylYMCAdOME7TVK7NrawlK0ukZz+jeesVW8T29Rti1g7EZf7Rw+frXkwhKWWUT0JtKCYxvdkodM6zrPMH6zTIr/P8VYn0JtTUjRSfY8arbiCCQdxwr0cUrVeURzVOyacXmso8PlUTZX8q0nkalbMP+V9frUIBXQ5TR0vDJa/GZyrHh9qikqqy3KyXWyhSSRsDB1/emVoww8k6JJTOhoMeRRuD8Gyi37kOb9ePcoHhUBNTeIXBkSkcPppUIE0WBVAzJ2X6+MJJu4p75spKv0k/FP8AaR5etM7Xfpbb+ARPqTWi9qbztqbbPcKSy0orKzrrEbjYVi172nMuBsB/mp8cFOXLsOUnGJfsG45To27+o7HhW32K1tIswdzDJlzFXgNf8V5FQ6UmRuNq0ayXupy7zqf0n1rckfpNOK7Mg91TZGdqWIWLZbS6wPhypSVRGYgHWPQeVUpR/PtXFVFirYR1VCZO2WbB78KI6g0piq3rCgMxGqp/ONRuGlEPiNjv0FaTasDtWuFFRB02qHK4481sognKHBlFmsq3FQkEn5ePKpF9vugGxrrr41up7MG2bIQzGcJJgj9RidVb1hlrs6w4tTmihmJHUcq15HOVNUg8cVHlDB1vMroJ9v3psBuY2HvTh5UJ046UitMI8TVkSeXNjcVbezKzBVvbza5EqWPEAAfOqqlHHxqz9nC4tmm+RX0ped1jbC9Ov+xG+NO9aduMJUJqvWS1RoTrSltvfImBqToANyeVeZHIteT15Y+eB3arUhsgbknQUulU7DhTC5rtOrjhlxWkbhI5D6mnqlqQr9OgG/3FYr7YLrpETiBMIJ86LcNvSUhKtFFMj88xTfEt9CIAzKOkDf8AYVCp7xbra4yJQDpO86a0t8SsJIu7zYFR1qcoE27SJmmVvtoAJonIJJUU3tBtEWdQ5wPUisvirxja352zykfOqYE6eYr0PSfZ+TzPVL3oNk+H1+lJtp3FLpVKR/uHz+lJRB/PEVUTj/DrkWhuOJHvpV/vDsuctCkqbWJOkEfWs1sr+RwKHAzV1sXanaGVJKYUExv08KjzRybpwKIU4PYUvHs3tl3uNSnvA8co7qVyqJgiAZjXyNObT2aKWrM5LZ4jj03qWsvbspVobU8ykNICgQ2STKtJlXy6ml8W9oItLRdaSUIyGM0Zj1MaD1NLyymnYMKaplIxNdgZRkbMgeenlVUbGoqVuy3FwqSskk6iajbayULIPl4VTiTj7Jdi5u6a6PQN3Y8u3/hyG0lIUGwnuchkKA1O0byc01T70xmylOUjUjlWd3Cs95vsJ9aRva0ZnVelK+ltOglPWNkleNiD0uII8OH7VBHTQ6RWg9j+GUW20OpcWQhCM2UaFRkDQnYCrpfXZ7YWXSkhOoB+I66+da8ksXi0dqpltvDG1kbsyu/UAMsFBBIVIiBG815itq0laigEJJJSOQnT2q74hzuWfYkZfcVQQknb2ovTW1cgctJ0ggNXPC7uayqR/cPUVA2HD61kZhlHufKr3hiyNNKDaiBPD7mu9Rki1SNxQd8mZLaIJB4GKOxZVLMJEn83rekdm1mtKgpKEzz+9QuMrhRdoSVITCpylIAEjgeRrP8AkuuI/k76KT5ZS7DdfctydCePEnoOVW3BywtJSXDn4669IrO70xApxWhgbf4p9g+1FDilSZEfOl5sMtHJ9hwmtqRsyk3gGVBLi3GwDslOYDkDEqrEb0t3eOKOw2136z1rXrJ2uN2VkpdbUopJCSkjXlmnbx1rGbwvLvn3HSAnvFqXA4SZihw41xLl8f2Dc/dqR7hlUDfbz/yfalbUNAnz+nsPnTZTkEnjPzopd1mvQSskscMRAB6j2qXwTaA3bm52VKfXb3FQXeChatBBBBhSTIPhQ5I7Jr5DhPVpnoxNlmD5U1vVtTYK0pzLJSEg6aGJ14TSWFL9TabOhwbkajkobiKmXm8yk8hrXia1wextfJG3Ffj7xKC2hDiFZVNqWQRtqDlgp21FS38W8RCrMrX+hSVbeMUxvKxkLDiNx9wfSRTqzX67l/RJ2JCwRzMg6inqSuugXGXcaf8AgjbU8NCmyvKKjAOVIk68SehqsYhxEuzIClMBJWJSlS5URMDRI5/KrNbsQuwAITExESNdNhyJquW2yKdWFqEq2SVa5RyTSm438jVCVc0g+FWn7UsLfAQgahsTJ/uPAdKlcTXWlISEzmOm/r5RTq5iEJHT3qKxPe6U51k6IB9ax0/ADfJmmNHgnKgbzJ8BVYKuFOLxtpdcUs8T7U2SnevZww0gkeRmnvNsUYOnn9KF07fmxiuX05/IUV1XzPzpguzkCTWjXr2YpRdybWl4qMAqSUwNZ2M1m6TVwsFttdqsncBxa0I/SjhoOm9Seo2VNOijDTTRUVfep99cWMD/ANR70zsmHH3T8Lao4kiPn+aVMYrsQZZQgHWQCDxgVuTJGUoxsCKaTZVWnSlQUNxU3bWA80HANQP803w5h9y2PoYaErWY1MAcyT4CtGf7K37GjKpaFpVxTO/Ea0Waajz8GY1fDM5uLQKPhUa4qVKPMzVwtOFXLMhRMGZNU5xBBg78q7FJTbaOmtUkSFzXg6y6lTSlJXOhQSDr1HyrQF2Bb0OO94VqAJKs0+c1Vuzm+GLNbmnbQJbSTOmbKSIBjpW52rtTu0K/6ufTcIKvKSN6R6nHu+6DxT18WUDBl/N2pJbWmCNCDqDVhvLs0SxZ1vMpTISVlAGpAEmD4TpVAwXbGg+UAjUeGxGxrV+/tr7KmGVIIKcpUdCEkRBV11G1TyjFScaY1NuKfBi6LaskqMITwHHzqEt14lS5SSANo086eYusz7D62Xk92pJ/TM6HUEEaEEVAE16OLGkrZLkm26PQXZXiNH8OFOr4QTyI3mqd204uatTrSGHM6GgZI2KieHlxqGwU6RZ1weJPtVKfV8R8TScMHs43wnYeRqk/LCLOtSmHbVldg7K0qKqeuixJbT3q+Gonh+9U5mtaF47sksZWQpCSAYUR61F3bh5axmX8IjQHQn7Vp2GLe3a0gFHL9Qqz4r7PLN/COOBa2ihBUVCIMCYIjyqGOSeuqXRS4xUtmec7a3CjEUgacWgDlp1pCvQh9qJcn3OgJrga5VdPpTAEWLC2J12RcpkpJ1FbJhzESX0A89vtWAWZ2FA1oGGbWpvQfpMEdK8r1UEpbI9P007jTNgCZFENhCuA8/8AFQV1X9EBfr96mVXgkJmftSouL5ZTT8DS02ZKf5RTB5sb08etYUJ+tU7EuKkMpKUmVHh96XVukG+FyHvbEQbKUJ/VE+HU1n+K8R98e7QfgG55mo633utRVrqrc/QVGH51fh9PT2Z5+fPxrE6jJ2oBrXTVxCdOtATXT4UUmto4Ok1uvYpbbG3ZF94ptLpVKisgGOETWEJp7Y7QUqTHNPzqfNHZcDcTq7NlxbjSz2dai2mQsmIEelZ1fT/8YC6nQiYHHzpvix/Nk8/kKZ3Fa4UUH+bbxqTHiqH1F2OnO5a+A2HcQOWN9D7UBaDpOx4EEcQRNaHbe1O0WtAUpKG0J2CZ1PMkn2rLrys2RZ5HUU/sb02dSR1FPyxUopryLh7XyPL3xs68YMZfnTS0Nh5GdO4+nOoWpS4lnMU/1CfStljWONx4MU3J0yMzU/sScySev0FI3lZS24oERxHhT26W/g24n6UcmpRTBiqk0J3FacryTO+nrWo4c7QHLGpUp71ChsTlMjkfOsxsNwuEhR+HaOelXlGHVO2eUancTpwqbM4/UTTG409aZUsbYrVeFqU+tIRoEhI1hKZgTx8dKrtP7Vc7yCczaxqZ0NObmw4t5wAgpTxJ09BVe8IxuyfWTZJYItpzKaAnMJ/alr07OrSVlTSQtKjIA314a1MqtlmsJQkD4tNAJPiTUleHaumzpAYSlbnNQ0Hjz8PeoPqZN7xrsq0jrUn0V1js0eaActGVMa5TpH9x+1RdvtbObKV5kj+kSJ+tNr/xdabYqX3lr5AmEieSRoBUK5VUcU29psU8iSqKLRYMaKs+YM7HY8vCaj72xVaXxldeWpA2QVHKPBMx7VCJOhoxVM02OGKdi5Tk1QLhNFihmRR2m5P0pr6AQkfSgIpV9vLSdacw3dxH+fWtlwPcbNrs6F2dYCgAFtLOyhoci+ROoBGx3rGga0Dslxa3YrUe/OVp1MFUE5FD9KoGsbpPiOVJy41NVIPHlcHwaLacIvIGiFeXxe4moK33daEyMrg8ARWm2THFgc/Ra2D0LiUn0VFHexbY0mDbGAeXfI+iqm/4kfDKV6lmJv2K2qlKQ8RyCT9BTF7AFrIzOIKBxK9D5I1Wo+Vbbe2L7GyP9W1tDjGfMT/tRJ9qzrEva1ZhIs7a3TtmUO7T7/Er0FHH06i7Ml6hszG/mWWv9JsKUrdxxxOUz/ShH8g57k6VCgU4t1tU64pxZlSlFR8T+RSeWE7fq2PQb1UuES3YRs6+vyoh3o21EokcCKCKFFCa0wUZdSEkGZOx+9HsiJWkdRTcVyTyoGuwrJrES5KR0qKamRG4OlEU8TuZjnrU1hS8m2LWw66nOhtaVKTuSAeAO/ODypaWkaCb2lZJ2q5nHWhmbUlW4lJHpPCmNhu1xsKDiSnbetqxJ2j2J5pHdKLhBknKRGm3xCs9xDiJm0IKW4kcqh3km4rlFCSfufZnjifiPifnWodlHZqi2IVaHHClKVEJSgCSeJJOw6DeswcTBg71O4ZxfabIqGHVthR+ICIPiCD7VZkTcf2ERfJpWJsDWZtwoWc2XYk61TLTY22lZWyMo86jMU4gddUMy1EnUmd/Go2z3vCfiEnnUMME9bT/AAUvJG6Ya2X6teg+EdN/Wrz2a4kVq0sExx3086zRGpirbh1/+GWk8T7+NU+oxxUKQnFNuVs3S9Lksi7GpxQSCEFWeYIIB+ukViS71W2gkgJJ8/StTwq6za1BDnETG0kcPnVO7asNMWVTKmTl7zNLUzERChOomSPKpsaWSnX7DJtxtXZltofK1FRMlVI5aOa5Sa9VdEfYmqjGgUNaNWnCZoQIFFIo4+laccKBZo6RRCdaw4GJjWnKLMC0pUaoUmfBQI+YpvT+605g6jiptRHighY9gaGfRq7GSU0shzrSKaGiOFzaTQfxRnf8FJRNFyxXUjgVPkGgUqaK7QTXVRhzaCohI1KiABzJMCnF4gd5lTqlsBAP9v6j5qJPnTq6UZEuPn/xDKjq6sEJ/wDkZl/7RzqMArO2b0jiDRCKWjSkzvRGBBvQzrQkVzlccDlooPSjjUUVFccwpGtGSaAjnQnb0rjiQYvMhsoJMkaUldrkODrpTRI1k0+unJ3zfeGEZk5ugnWkyioptDFJtpBr1YIXMHUU3sRhafGvQuJcEXa7YwppLYMAocQrVXiZ1rIbfgpTKswXKRrEa6VN9eKWsnyN0beyIC+P1DwNR8VI3m8FKgcKZRVOP7VYufMmTV33ItC5cTljnSS7wm0JP8oMDz0qzdqFvbFtcbsxBbEfp1GaPiCTymqhdt1qdVpoBuaSrcXLIFwmoxLqu1KQ0FJMb6jgdxBFUe13i46oqcWpRjdRKj6kzWqXG1Z1MqbXBIGonXl5bVll6IQHlpbMoCiB15x0qf0ji5ONcjM8XSkNEiTR+MUCRRzXpkgmrhXUZXCiitOEyN6UT9KJFKIrjgCdKKkUKqFNYYGp9cdoCLQ0o7ZwD/ar4VeyjTGuSa58oIXtdlLbikHdClJ9DHyikYqXxNKnEPEz37bbk9YyL88yT71Ec6GLtHMAUJVz8/35V3GiGjMOcGnnRSKUWdKe3SkJJeUAUsgKg8VnRA9dfBJrG6VnLkPfR7sIs4/8QlfV1cFf/wAgJR/s61GJo6nMxJOpMknmTvRIrEqRrYbhRF0cGirFEcFTXK2oEGjxXHBW6HLvRUnwpQ+FccInejKNco60I2rjgh+VHCqCa41lHInrjty0pJC1ADYSY9KUaxE44opUo5Tt/mmF1qlKhUfOU6aEGpPpRlJ2h+7SQtbmsqzyOv3pAKqYswS+Mp/V+bUxtV1LQqCknrFHDIvtfZkoPtF7vywtgmG0DwSPtSd3tgM6ADQ7CONDXV5r/pobH7ipWN0hbxBMwvWelRYH55Chrq9PD9z/AB/piZ/agU/SjV1dTxQDm1ESa6urTDjt60YbeVdXVwSANHbFdXVgJyfz1oDx86CurjSavD/tLIf/ANA8g5t7n1NQ6xrXV1DHo5gjfyoANfKurqMw5e1SLn/Yp6vuT1htET4SY8TXV1BLtBIijwoRufCurqMFgpoXR86CurjvAknejHahrq40TG9Lx9K6urjkJfeiq2rq6uODcPSuIrq6uOQ+ujj4Cmr36j4mgrqR+uQf6UPrl/6rfiPrV4cTrXV1ed6r+qv4LvTfa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 descr="C:\Users\joh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780928"/>
            <a:ext cx="5509709" cy="33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 Geraldine Granger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100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is Ken Barlow’s real name?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54" y="2348880"/>
            <a:ext cx="3790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William (Bill) </a:t>
            </a:r>
            <a:r>
              <a:rPr lang="en-GB" dirty="0" err="1" smtClean="0"/>
              <a:t>Roache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200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Who played Compo in Last of the Summer Wine?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7862"/>
            <a:ext cx="5112568" cy="36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Bill Owen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400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Who plays Pat Butcher (nee Evans, Harris, Beale, Wicks) in </a:t>
            </a:r>
            <a:r>
              <a:rPr lang="en-GB" dirty="0" err="1" smtClean="0"/>
              <a:t>Eastenders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5602"/>
            <a:ext cx="2808312" cy="36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55605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(2012)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(2011)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3700"/>
            <a:ext cx="2736304" cy="282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19" y="2108421"/>
            <a:ext cx="3788480" cy="21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Pam St Clement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800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Who played Manuel in </a:t>
            </a:r>
            <a:r>
              <a:rPr lang="en-GB" dirty="0" err="1" smtClean="0"/>
              <a:t>Fawlty</a:t>
            </a:r>
            <a:r>
              <a:rPr lang="en-GB" dirty="0" smtClean="0"/>
              <a:t> Towers?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5216"/>
            <a:ext cx="4896544" cy="36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Andrew Sachs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4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1,600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Who played Captain Peacock in ‘Are you being served?’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6" y="2708920"/>
            <a:ext cx="5991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Frank Thornton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5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3,200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Who played Private James Frazer in Dad’s Army?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8807"/>
            <a:ext cx="4824536" cy="35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Laurie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Double or Quits?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3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6,400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Who was the character played by Wendy Craig in Butterflies BBC 1 from 1975 – 1983?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31910"/>
            <a:ext cx="5677974" cy="336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Ria</a:t>
            </a:r>
            <a:r>
              <a:rPr lang="en-GB" dirty="0" smtClean="0"/>
              <a:t> Parkinson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Did you hit the jackpot</a:t>
            </a:r>
            <a:r>
              <a:rPr lang="en-GB" dirty="0" smtClean="0"/>
              <a:t>?</a:t>
            </a:r>
          </a:p>
          <a:p>
            <a:pPr marL="0" indent="0" algn="ctr">
              <a:buNone/>
            </a:pPr>
            <a:r>
              <a:rPr lang="en-GB" dirty="0" smtClean="0"/>
              <a:t>You probably got as far as Compo and quit while still ahead. Probably got 200 points</a:t>
            </a:r>
          </a:p>
          <a:p>
            <a:pPr marL="0" indent="0" algn="ctr">
              <a:buNone/>
            </a:pPr>
            <a:r>
              <a:rPr lang="en-GB" dirty="0" smtClean="0"/>
              <a:t>Likely current total 1060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Half way through the </a:t>
            </a:r>
            <a:r>
              <a:rPr lang="en-GB" dirty="0" smtClean="0"/>
              <a:t>show</a:t>
            </a:r>
            <a:br>
              <a:rPr lang="en-GB" dirty="0" smtClean="0"/>
            </a:br>
            <a:r>
              <a:rPr lang="en-GB" dirty="0" smtClean="0"/>
              <a:t>Why not reward yourself with chocolate?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462530" cy="25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72014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(2010)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 </a:t>
                      </a:r>
                      <a:r>
                        <a:rPr lang="en-GB" baseline="0" dirty="0" smtClean="0"/>
                        <a:t> (2007)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1487"/>
            <a:ext cx="3158206" cy="29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2178"/>
            <a:ext cx="2160240" cy="30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Take Your Pick</a:t>
            </a:r>
            <a:br>
              <a:rPr lang="en-GB" dirty="0" smtClean="0"/>
            </a:br>
            <a:r>
              <a:rPr lang="en-GB" dirty="0" smtClean="0"/>
              <a:t>1955 - 1968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56384" cy="354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59" y="1628800"/>
            <a:ext cx="4677773" cy="35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joh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243107" cy="28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Michael Miles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2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0      100     200     300</a:t>
            </a:r>
          </a:p>
          <a:p>
            <a:pPr marL="0" indent="0" algn="ctr">
              <a:buNone/>
            </a:pPr>
            <a:r>
              <a:rPr lang="en-GB" dirty="0" smtClean="0"/>
              <a:t>400     500     600     800</a:t>
            </a:r>
          </a:p>
          <a:p>
            <a:pPr marL="0" indent="0" algn="ctr">
              <a:buNone/>
            </a:pPr>
            <a:r>
              <a:rPr lang="en-GB" dirty="0" smtClean="0"/>
              <a:t>1000   1200   1500</a:t>
            </a:r>
          </a:p>
          <a:p>
            <a:pPr marL="0" indent="0" algn="ctr">
              <a:buNone/>
            </a:pPr>
            <a:r>
              <a:rPr lang="en-GB" dirty="0" smtClean="0"/>
              <a:t>1800   2000</a:t>
            </a:r>
          </a:p>
          <a:p>
            <a:pPr marL="0" indent="0" algn="ctr">
              <a:buNone/>
            </a:pPr>
            <a:r>
              <a:rPr lang="en-GB" dirty="0" smtClean="0"/>
              <a:t>A share of Mystery box 13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Playing the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Choose a box number from 1 to 12 or number 14.</a:t>
            </a:r>
          </a:p>
          <a:p>
            <a:pPr marL="0" indent="0" algn="ctr">
              <a:buNone/>
            </a:pPr>
            <a:r>
              <a:rPr lang="en-GB" dirty="0" smtClean="0"/>
              <a:t>Would you like to exchange your box for a share of Box 13?</a:t>
            </a:r>
          </a:p>
          <a:p>
            <a:pPr marL="0" indent="0" algn="ctr">
              <a:buNone/>
            </a:pPr>
            <a:r>
              <a:rPr lang="en-GB" dirty="0" smtClean="0"/>
              <a:t>Would you like to exchange your box for 600 points and not have to answer a question?</a:t>
            </a:r>
          </a:p>
          <a:p>
            <a:pPr marL="0" indent="0" algn="ctr">
              <a:buNone/>
            </a:pPr>
            <a:r>
              <a:rPr lang="en-GB" dirty="0" smtClean="0"/>
              <a:t>If you have answered NO to both questions then go to your box number and answer the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6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beginning with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0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starting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Alabama</a:t>
            </a:r>
          </a:p>
          <a:p>
            <a:pPr marL="0" indent="0" algn="ctr">
              <a:buNone/>
            </a:pPr>
            <a:r>
              <a:rPr lang="en-GB" dirty="0" smtClean="0"/>
              <a:t>Alaska</a:t>
            </a:r>
          </a:p>
          <a:p>
            <a:pPr marL="0" indent="0" algn="ctr">
              <a:buNone/>
            </a:pPr>
            <a:r>
              <a:rPr lang="en-GB" dirty="0" smtClean="0"/>
              <a:t>Arizona</a:t>
            </a:r>
          </a:p>
          <a:p>
            <a:pPr marL="0" indent="0" algn="ctr">
              <a:buNone/>
            </a:pPr>
            <a:r>
              <a:rPr lang="en-GB" dirty="0" smtClean="0"/>
              <a:t>Arkansas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200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beginning with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beginning with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California</a:t>
            </a:r>
          </a:p>
          <a:p>
            <a:pPr marL="0" indent="0" algn="ctr">
              <a:buNone/>
            </a:pPr>
            <a:r>
              <a:rPr lang="en-GB" dirty="0" smtClean="0"/>
              <a:t>Colorado</a:t>
            </a:r>
          </a:p>
          <a:p>
            <a:pPr marL="0" indent="0" algn="ctr">
              <a:buNone/>
            </a:pPr>
            <a:r>
              <a:rPr lang="en-GB" dirty="0" smtClean="0"/>
              <a:t>Connecticut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1200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1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beginning with D, F, G or 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D, F, G or H.</a:t>
            </a:r>
          </a:p>
          <a:p>
            <a:pPr marL="0" indent="0" algn="ctr">
              <a:buNone/>
            </a:pPr>
            <a:r>
              <a:rPr lang="en-GB" dirty="0" smtClean="0"/>
              <a:t>Delaware</a:t>
            </a:r>
          </a:p>
          <a:p>
            <a:pPr marL="0" indent="0" algn="ctr">
              <a:buNone/>
            </a:pPr>
            <a:r>
              <a:rPr lang="en-GB" dirty="0" smtClean="0"/>
              <a:t>Florida</a:t>
            </a:r>
          </a:p>
          <a:p>
            <a:pPr marL="0" indent="0" algn="ctr">
              <a:buNone/>
            </a:pPr>
            <a:r>
              <a:rPr lang="en-GB" dirty="0" smtClean="0"/>
              <a:t>Georgia</a:t>
            </a:r>
          </a:p>
          <a:p>
            <a:pPr marL="0" indent="0" algn="ctr">
              <a:buNone/>
            </a:pPr>
            <a:r>
              <a:rPr lang="en-GB" dirty="0" smtClean="0"/>
              <a:t>Hawaii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100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1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29593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 (2006)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 (1999)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531056" cy="27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598836" cy="27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I</a:t>
            </a:r>
          </a:p>
          <a:p>
            <a:pPr marL="0" indent="0" algn="ctr">
              <a:buNone/>
            </a:pPr>
            <a:r>
              <a:rPr lang="en-GB" dirty="0" smtClean="0"/>
              <a:t>Idaho</a:t>
            </a:r>
          </a:p>
          <a:p>
            <a:pPr marL="0" indent="0" algn="ctr">
              <a:buNone/>
            </a:pPr>
            <a:r>
              <a:rPr lang="en-GB" dirty="0" smtClean="0"/>
              <a:t>Illinois</a:t>
            </a:r>
          </a:p>
          <a:p>
            <a:pPr marL="0" indent="0" algn="ctr">
              <a:buNone/>
            </a:pPr>
            <a:r>
              <a:rPr lang="en-GB" dirty="0" smtClean="0"/>
              <a:t>Indiana</a:t>
            </a:r>
          </a:p>
          <a:p>
            <a:pPr marL="0" indent="0" algn="ctr">
              <a:buNone/>
            </a:pPr>
            <a:r>
              <a:rPr lang="en-GB" dirty="0" smtClean="0"/>
              <a:t>Iowa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1500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K or 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K or L</a:t>
            </a:r>
          </a:p>
          <a:p>
            <a:pPr marL="0" indent="0" algn="ctr">
              <a:buNone/>
            </a:pPr>
            <a:r>
              <a:rPr lang="en-GB" dirty="0" smtClean="0"/>
              <a:t>Kansas</a:t>
            </a:r>
          </a:p>
          <a:p>
            <a:pPr marL="0" indent="0" algn="ctr">
              <a:buNone/>
            </a:pPr>
            <a:r>
              <a:rPr lang="en-GB" dirty="0" smtClean="0"/>
              <a:t>Kentucky</a:t>
            </a:r>
          </a:p>
          <a:p>
            <a:pPr marL="0" indent="0" algn="ctr">
              <a:buNone/>
            </a:pPr>
            <a:r>
              <a:rPr lang="en-GB" dirty="0" smtClean="0"/>
              <a:t>Louisiana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300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7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US States starting with M</a:t>
            </a:r>
          </a:p>
          <a:p>
            <a:pPr marL="0" indent="0" algn="ctr">
              <a:buNone/>
            </a:pPr>
            <a:r>
              <a:rPr lang="en-GB" dirty="0" smtClean="0"/>
              <a:t>Maine       Maryland</a:t>
            </a:r>
          </a:p>
          <a:p>
            <a:pPr marL="0" indent="0" algn="ctr">
              <a:buNone/>
            </a:pPr>
            <a:r>
              <a:rPr lang="en-GB" dirty="0" smtClean="0"/>
              <a:t>Massachusetts    Michigan</a:t>
            </a:r>
          </a:p>
          <a:p>
            <a:pPr marL="0" indent="0" algn="ctr">
              <a:buNone/>
            </a:pPr>
            <a:r>
              <a:rPr lang="en-GB" dirty="0" smtClean="0"/>
              <a:t>Minnesota   Mississippi</a:t>
            </a:r>
          </a:p>
          <a:p>
            <a:pPr marL="0" indent="0" algn="ctr">
              <a:buNone/>
            </a:pPr>
            <a:r>
              <a:rPr lang="en-GB" dirty="0" smtClean="0"/>
              <a:t>Missouri   </a:t>
            </a:r>
            <a:r>
              <a:rPr lang="en-GB" dirty="0" smtClean="0"/>
              <a:t>Montana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600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9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9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N</a:t>
            </a:r>
          </a:p>
          <a:p>
            <a:pPr marL="0" indent="0" algn="ctr">
              <a:buNone/>
            </a:pPr>
            <a:r>
              <a:rPr lang="en-GB" dirty="0" smtClean="0"/>
              <a:t>Nebraska    Nevada</a:t>
            </a:r>
          </a:p>
          <a:p>
            <a:pPr marL="0" indent="0" algn="ctr">
              <a:buNone/>
            </a:pPr>
            <a:r>
              <a:rPr lang="en-GB" dirty="0" smtClean="0"/>
              <a:t>New Hampshire   New Jersey</a:t>
            </a:r>
          </a:p>
          <a:p>
            <a:pPr marL="0" indent="0" algn="ctr">
              <a:buNone/>
            </a:pPr>
            <a:r>
              <a:rPr lang="en-GB" dirty="0" smtClean="0"/>
              <a:t>New Mexico   New York</a:t>
            </a:r>
          </a:p>
          <a:p>
            <a:pPr marL="0" indent="0" algn="ctr">
              <a:buNone/>
            </a:pPr>
            <a:r>
              <a:rPr lang="en-GB" dirty="0" smtClean="0"/>
              <a:t>North Carolina   North </a:t>
            </a:r>
            <a:r>
              <a:rPr lang="en-GB" dirty="0" smtClean="0"/>
              <a:t>Dakota</a:t>
            </a:r>
          </a:p>
          <a:p>
            <a:pPr marL="0" indent="0" algn="ctr">
              <a:buNone/>
            </a:pPr>
            <a:r>
              <a:rPr lang="en-GB" dirty="0" smtClean="0"/>
              <a:t>A correct answer earns you 1000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0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O</a:t>
            </a:r>
          </a:p>
          <a:p>
            <a:pPr marL="0" indent="0" algn="ctr">
              <a:buNone/>
            </a:pPr>
            <a:r>
              <a:rPr lang="en-GB" dirty="0" smtClean="0"/>
              <a:t>Ohio</a:t>
            </a:r>
          </a:p>
          <a:p>
            <a:pPr marL="0" indent="0" algn="ctr">
              <a:buNone/>
            </a:pPr>
            <a:r>
              <a:rPr lang="en-GB" dirty="0" smtClean="0"/>
              <a:t>Oklahoma</a:t>
            </a:r>
          </a:p>
          <a:p>
            <a:pPr marL="0" indent="0" algn="ctr">
              <a:buNone/>
            </a:pPr>
            <a:r>
              <a:rPr lang="en-GB" dirty="0" smtClean="0"/>
              <a:t>Oregon</a:t>
            </a:r>
          </a:p>
          <a:p>
            <a:pPr marL="0" indent="0" algn="ctr">
              <a:buNone/>
            </a:pPr>
            <a:r>
              <a:rPr lang="en-GB" dirty="0" smtClean="0"/>
              <a:t>This box was empty and earned Zero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P, R or 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5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340272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(1991)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(1980)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5022"/>
            <a:ext cx="3024336" cy="30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5022"/>
            <a:ext cx="1917077" cy="31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P, R or U</a:t>
            </a:r>
          </a:p>
          <a:p>
            <a:pPr marL="0" indent="0" algn="ctr">
              <a:buNone/>
            </a:pPr>
            <a:r>
              <a:rPr lang="en-GB" dirty="0" smtClean="0"/>
              <a:t>Pennsylvania</a:t>
            </a:r>
          </a:p>
          <a:p>
            <a:pPr marL="0" indent="0" algn="ctr">
              <a:buNone/>
            </a:pPr>
            <a:r>
              <a:rPr lang="en-GB" dirty="0" smtClean="0"/>
              <a:t>Rhode Island</a:t>
            </a:r>
          </a:p>
          <a:p>
            <a:pPr marL="0" indent="0" algn="ctr">
              <a:buNone/>
            </a:pPr>
            <a:r>
              <a:rPr lang="en-GB" dirty="0" smtClean="0"/>
              <a:t>Utah</a:t>
            </a:r>
          </a:p>
          <a:p>
            <a:pPr marL="0" indent="0" algn="ctr">
              <a:buNone/>
            </a:pPr>
            <a:r>
              <a:rPr lang="en-GB" dirty="0" smtClean="0"/>
              <a:t>A correct answer earned you 2000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S</a:t>
            </a:r>
          </a:p>
          <a:p>
            <a:pPr marL="0" indent="0" algn="ctr">
              <a:buNone/>
            </a:pPr>
            <a:r>
              <a:rPr lang="en-GB" dirty="0" smtClean="0"/>
              <a:t>South Carolina</a:t>
            </a:r>
          </a:p>
          <a:p>
            <a:pPr marL="0" indent="0" algn="ctr">
              <a:buNone/>
            </a:pPr>
            <a:r>
              <a:rPr lang="en-GB" dirty="0" smtClean="0"/>
              <a:t>South </a:t>
            </a:r>
            <a:r>
              <a:rPr lang="en-GB" dirty="0" smtClean="0"/>
              <a:t>Dakota</a:t>
            </a:r>
          </a:p>
          <a:p>
            <a:pPr marL="0" indent="0" algn="ctr">
              <a:buNone/>
            </a:pPr>
            <a:r>
              <a:rPr lang="en-GB" dirty="0" smtClean="0"/>
              <a:t>A correct answer earned you 400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T</a:t>
            </a:r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42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T</a:t>
            </a:r>
          </a:p>
          <a:p>
            <a:pPr marL="0" indent="0" algn="ctr">
              <a:buNone/>
            </a:pPr>
            <a:r>
              <a:rPr lang="en-GB" dirty="0" smtClean="0"/>
              <a:t>Tennessee</a:t>
            </a:r>
          </a:p>
          <a:p>
            <a:pPr marL="0" indent="0" algn="ctr">
              <a:buNone/>
            </a:pPr>
            <a:r>
              <a:rPr lang="en-GB" dirty="0" smtClean="0"/>
              <a:t>Texas</a:t>
            </a:r>
          </a:p>
          <a:p>
            <a:pPr marL="0" indent="0" algn="ctr">
              <a:buNone/>
            </a:pPr>
            <a:r>
              <a:rPr lang="en-GB" dirty="0" smtClean="0"/>
              <a:t>A correct answer earned you 800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0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V</a:t>
            </a:r>
          </a:p>
          <a:p>
            <a:pPr marL="0" indent="0" algn="ctr">
              <a:buNone/>
            </a:pPr>
            <a:r>
              <a:rPr lang="en-GB" dirty="0" smtClean="0"/>
              <a:t>Vermont</a:t>
            </a:r>
          </a:p>
          <a:p>
            <a:pPr marL="0" indent="0" algn="ctr">
              <a:buNone/>
            </a:pPr>
            <a:r>
              <a:rPr lang="en-GB" dirty="0" smtClean="0"/>
              <a:t>Virginia</a:t>
            </a:r>
          </a:p>
          <a:p>
            <a:pPr marL="0" indent="0" algn="ctr">
              <a:buNone/>
            </a:pPr>
            <a:r>
              <a:rPr lang="en-GB" dirty="0" smtClean="0"/>
              <a:t>A correct answer earned you 500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Name a US state starting with 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8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States starting with W</a:t>
            </a:r>
          </a:p>
          <a:p>
            <a:pPr marL="0" indent="0" algn="ctr">
              <a:buNone/>
            </a:pPr>
            <a:r>
              <a:rPr lang="en-GB" dirty="0" smtClean="0"/>
              <a:t>Washington</a:t>
            </a:r>
          </a:p>
          <a:p>
            <a:pPr marL="0" indent="0" algn="ctr">
              <a:buNone/>
            </a:pPr>
            <a:r>
              <a:rPr lang="en-GB" dirty="0" smtClean="0"/>
              <a:t>West Virginia</a:t>
            </a:r>
          </a:p>
          <a:p>
            <a:pPr marL="0" indent="0" algn="ctr">
              <a:buNone/>
            </a:pPr>
            <a:r>
              <a:rPr lang="en-GB" dirty="0" smtClean="0"/>
              <a:t>Wisconsin</a:t>
            </a:r>
          </a:p>
          <a:p>
            <a:pPr marL="0" indent="0" algn="ctr">
              <a:buNone/>
            </a:pPr>
            <a:r>
              <a:rPr lang="en-GB" dirty="0" smtClean="0"/>
              <a:t>Wyoming</a:t>
            </a:r>
          </a:p>
          <a:p>
            <a:pPr marL="0" indent="0" algn="ctr">
              <a:buNone/>
            </a:pPr>
            <a:r>
              <a:rPr lang="en-GB" dirty="0" smtClean="0"/>
              <a:t>A correct answer earned you 1800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many are sharing the points in Box 13?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Question of Sport</a:t>
            </a:r>
            <a:br>
              <a:rPr lang="en-GB" sz="2800" dirty="0" smtClean="0"/>
            </a:br>
            <a:r>
              <a:rPr lang="en-GB" sz="2800" dirty="0" smtClean="0"/>
              <a:t>Sports Personalities of the Year</a:t>
            </a:r>
            <a:br>
              <a:rPr lang="en-GB" sz="2800" dirty="0" smtClean="0"/>
            </a:br>
            <a:r>
              <a:rPr lang="en-GB" sz="2800" dirty="0" smtClean="0"/>
              <a:t>10 </a:t>
            </a:r>
            <a:r>
              <a:rPr lang="en-GB" sz="2800" dirty="0" err="1" smtClean="0"/>
              <a:t>pts</a:t>
            </a:r>
            <a:r>
              <a:rPr lang="en-GB" sz="2800" dirty="0" smtClean="0"/>
              <a:t> per competitor (Bonus 10 </a:t>
            </a:r>
            <a:r>
              <a:rPr lang="en-GB" sz="2800" dirty="0" err="1" smtClean="0"/>
              <a:t>pts</a:t>
            </a:r>
            <a:r>
              <a:rPr lang="en-GB" sz="2800" dirty="0" smtClean="0"/>
              <a:t> for event)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66485"/>
              </p:ext>
            </p:extLst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 (1976)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(1975)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3738"/>
            <a:ext cx="3096344" cy="30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8" y="1806636"/>
            <a:ext cx="2353818" cy="29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Box 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This mystery box contains 3600 </a:t>
            </a:r>
            <a:r>
              <a:rPr lang="en-GB" dirty="0" smtClean="0"/>
              <a:t>points.</a:t>
            </a:r>
          </a:p>
          <a:p>
            <a:pPr marL="0" indent="0" algn="ctr">
              <a:buNone/>
            </a:pPr>
            <a:r>
              <a:rPr lang="en-GB" dirty="0" smtClean="0"/>
              <a:t>You shared it with 3 others, so earned 900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 think you would have got 600 points, giving you a likely running total of 1660.</a:t>
            </a:r>
          </a:p>
          <a:p>
            <a:pPr marL="0" indent="0" algn="ctr">
              <a:buNone/>
            </a:pPr>
            <a:r>
              <a:rPr lang="en-GB" dirty="0" smtClean="0"/>
              <a:t>Are you beating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Generation Game</a:t>
            </a:r>
            <a:br>
              <a:rPr lang="en-GB" dirty="0" smtClean="0"/>
            </a:br>
            <a:r>
              <a:rPr lang="en-GB" dirty="0" smtClean="0"/>
              <a:t>1971-1982 &amp; 1990 - 2002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680520" cy="3809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Look at each slide for 30 seconds, remembering the items, the number of each item and the colour the word is written in.</a:t>
            </a:r>
          </a:p>
          <a:p>
            <a:pPr marL="0" indent="0" algn="ctr">
              <a:buNone/>
            </a:pPr>
            <a:r>
              <a:rPr lang="en-GB" dirty="0" smtClean="0"/>
              <a:t>Don’t make notes or cheat!!!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8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Generation Game Conveyor belt</a:t>
            </a:r>
            <a:br>
              <a:rPr lang="en-GB" dirty="0" smtClean="0"/>
            </a:br>
            <a:r>
              <a:rPr lang="en-GB" dirty="0" smtClean="0"/>
              <a:t>25 points per item+ Bonuses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46988"/>
              </p:ext>
            </p:extLst>
          </p:nvPr>
        </p:nvGraphicFramePr>
        <p:xfrm>
          <a:off x="457200" y="1600200"/>
          <a:ext cx="8229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Apples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Almonds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Bananas</a:t>
                      </a:r>
                      <a:endParaRPr lang="en-GB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Carrots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79110"/>
            <a:ext cx="1800200" cy="132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0386"/>
            <a:ext cx="15716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0386"/>
            <a:ext cx="1704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57715"/>
            <a:ext cx="2000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 Conveyor Belt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09075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Cuddly Toys</a:t>
                      </a:r>
                      <a:endParaRPr lang="en-GB" sz="3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95722"/>
            <a:ext cx="3744416" cy="263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 Conveyor belt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077162"/>
              </p:ext>
            </p:extLst>
          </p:nvPr>
        </p:nvGraphicFramePr>
        <p:xfrm>
          <a:off x="457200" y="16002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Damsons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Dates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Ginger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504138" cy="19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5"/>
            <a:ext cx="2274574" cy="19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1816031" cy="23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 Conveyor Belt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07850"/>
              </p:ext>
            </p:extLst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Kiwi</a:t>
                      </a:r>
                      <a:r>
                        <a:rPr lang="en-GB" sz="2800" baseline="0" dirty="0" smtClean="0">
                          <a:solidFill>
                            <a:srgbClr val="0070C0"/>
                          </a:solidFill>
                        </a:rPr>
                        <a:t> Fruit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Lemons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Limes</a:t>
                      </a:r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Nectarines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Olives</a:t>
                      </a:r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F0"/>
                          </a:solidFill>
                        </a:rPr>
                        <a:t>Peaches</a:t>
                      </a:r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743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9858"/>
            <a:ext cx="1895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50565"/>
            <a:ext cx="2238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4148138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53" y="4121936"/>
            <a:ext cx="185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70" y="4176713"/>
            <a:ext cx="19240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 Conveyor Belt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629760"/>
              </p:ext>
            </p:extLst>
          </p:nvPr>
        </p:nvGraphicFramePr>
        <p:xfrm>
          <a:off x="1187624" y="1587148"/>
          <a:ext cx="69847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Quince</a:t>
                      </a:r>
                      <a:endParaRPr lang="en-GB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Raspberries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2927755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2732016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Game Conveyor Belt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82741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Strawberries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Tangerines</a:t>
                      </a:r>
                      <a:endParaRPr lang="en-GB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rgbClr val="FF0000"/>
                          </a:solidFill>
                        </a:rPr>
                        <a:t>Ugli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Walnuts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6654"/>
            <a:ext cx="2693086" cy="17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09901"/>
            <a:ext cx="208823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4188"/>
            <a:ext cx="1944216" cy="16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88" y="1679231"/>
            <a:ext cx="1906700" cy="16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2238</Words>
  <Application>Microsoft Office PowerPoint</Application>
  <PresentationFormat>On-screen Show (4:3)</PresentationFormat>
  <Paragraphs>941</Paragraphs>
  <Slides>129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129</vt:i4>
      </vt:variant>
    </vt:vector>
  </HeadingPairs>
  <TitlesOfParts>
    <vt:vector size="136" baseType="lpstr">
      <vt:lpstr>Office Theme</vt:lpstr>
      <vt:lpstr>1_Default Design</vt:lpstr>
      <vt:lpstr>4_Default Design</vt:lpstr>
      <vt:lpstr>6_Default Design</vt:lpstr>
      <vt:lpstr>Default Design</vt:lpstr>
      <vt:lpstr>2_Default Design</vt:lpstr>
      <vt:lpstr>3_Default Design</vt:lpstr>
      <vt:lpstr>Welcome to the St Nicholas Quiz</vt:lpstr>
      <vt:lpstr>Your Challenge</vt:lpstr>
      <vt:lpstr>Celebrating TV Quiz Shows </vt:lpstr>
      <vt:lpstr>A Question of Sport 2nd December 1968 – present day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Question of Sport Sports Personalities of the Year 10 pts per competitor (Bonus 10 pts for event)</vt:lpstr>
      <vt:lpstr>10 pts per competitor + 10 pts per event</vt:lpstr>
      <vt:lpstr>Assessment</vt:lpstr>
      <vt:lpstr>University Challenge 1962-1987 &amp; 1994- present</vt:lpstr>
      <vt:lpstr>University Challenge Which of these countries are entirely in the Northern Hemisphere? 30 pts per correct answer; TOTAL SCORE OF ZERO on this round for even one incorrect answer.</vt:lpstr>
      <vt:lpstr>University Challenge Which of these countries are entirely in the Northern Hemisphere? 30 pts per correct answer; TOTAL SCORE OF ZERO on this round for even one incorrect RED answer.</vt:lpstr>
      <vt:lpstr>Assessment</vt:lpstr>
      <vt:lpstr>Sale of the Century 1972 - 1983</vt:lpstr>
      <vt:lpstr>Sale of the Century</vt:lpstr>
      <vt:lpstr>Argos</vt:lpstr>
      <vt:lpstr>Sale of the Century Only the 5 teams closest to the actual price survive.</vt:lpstr>
      <vt:lpstr>Choices</vt:lpstr>
      <vt:lpstr>Expresso Coffee Maker</vt:lpstr>
      <vt:lpstr>Sale of the Century</vt:lpstr>
      <vt:lpstr>Choices</vt:lpstr>
      <vt:lpstr>Lawnmower</vt:lpstr>
      <vt:lpstr>Sale of the Century</vt:lpstr>
      <vt:lpstr>Choices</vt:lpstr>
      <vt:lpstr>Microwave</vt:lpstr>
      <vt:lpstr>Sale of the Century Battle to be in top 2</vt:lpstr>
      <vt:lpstr>Choices</vt:lpstr>
      <vt:lpstr>Treadmill</vt:lpstr>
      <vt:lpstr>Sale of the Century The Grand Final</vt:lpstr>
      <vt:lpstr>Choices</vt:lpstr>
      <vt:lpstr>Telescope</vt:lpstr>
      <vt:lpstr>Sale of the Century</vt:lpstr>
      <vt:lpstr>Assessment</vt:lpstr>
      <vt:lpstr>Double Your Money 1955 - 1968</vt:lpstr>
      <vt:lpstr>Win from 50 to 6,400 pts</vt:lpstr>
      <vt:lpstr>For 50 points</vt:lpstr>
      <vt:lpstr>Rev Geraldine Granger</vt:lpstr>
      <vt:lpstr>For 100 points</vt:lpstr>
      <vt:lpstr>William (Bill) Roache</vt:lpstr>
      <vt:lpstr>For 200 points</vt:lpstr>
      <vt:lpstr>Bill Owen </vt:lpstr>
      <vt:lpstr>For 400 points</vt:lpstr>
      <vt:lpstr>Pam St Clement</vt:lpstr>
      <vt:lpstr>For 800 points</vt:lpstr>
      <vt:lpstr>Andrew Sachs</vt:lpstr>
      <vt:lpstr>For 1,600 points</vt:lpstr>
      <vt:lpstr>Frank Thornton</vt:lpstr>
      <vt:lpstr>For 3,200 points</vt:lpstr>
      <vt:lpstr>John Laurie</vt:lpstr>
      <vt:lpstr>For 6,400 points</vt:lpstr>
      <vt:lpstr>Ria Parkinson</vt:lpstr>
      <vt:lpstr>Half way through the show Why not reward yourself with chocolate?</vt:lpstr>
      <vt:lpstr>Take Your Pick 1955 - 1968</vt:lpstr>
      <vt:lpstr>Points available</vt:lpstr>
      <vt:lpstr>Playing the game</vt:lpstr>
      <vt:lpstr>Box 1</vt:lpstr>
      <vt:lpstr>States starting A</vt:lpstr>
      <vt:lpstr>Box 2</vt:lpstr>
      <vt:lpstr>States beginning with C</vt:lpstr>
      <vt:lpstr>Box 3</vt:lpstr>
      <vt:lpstr>Box 3</vt:lpstr>
      <vt:lpstr>Box 4</vt:lpstr>
      <vt:lpstr>Box 4</vt:lpstr>
      <vt:lpstr>Box 5</vt:lpstr>
      <vt:lpstr>Box 5</vt:lpstr>
      <vt:lpstr>Box 6</vt:lpstr>
      <vt:lpstr>Box 6</vt:lpstr>
      <vt:lpstr>Box 7</vt:lpstr>
      <vt:lpstr>Box 7</vt:lpstr>
      <vt:lpstr>Box 8</vt:lpstr>
      <vt:lpstr>Box 8</vt:lpstr>
      <vt:lpstr>Box 9</vt:lpstr>
      <vt:lpstr>Box 9</vt:lpstr>
      <vt:lpstr>Box 10</vt:lpstr>
      <vt:lpstr>Box 10</vt:lpstr>
      <vt:lpstr>Box 11</vt:lpstr>
      <vt:lpstr>Box 11</vt:lpstr>
      <vt:lpstr>Box 12</vt:lpstr>
      <vt:lpstr>Box 12</vt:lpstr>
      <vt:lpstr>Box 14</vt:lpstr>
      <vt:lpstr>Box 14</vt:lpstr>
      <vt:lpstr>Box 13</vt:lpstr>
      <vt:lpstr>Box 13</vt:lpstr>
      <vt:lpstr>Assessment</vt:lpstr>
      <vt:lpstr>Generation Game 1971-1982 &amp; 1990 - 2002</vt:lpstr>
      <vt:lpstr>Rules</vt:lpstr>
      <vt:lpstr>Generation Game Conveyor belt 25 points per item+ Bonuses</vt:lpstr>
      <vt:lpstr>Generation Game Conveyor Belt</vt:lpstr>
      <vt:lpstr>Generation Game Conveyor belt</vt:lpstr>
      <vt:lpstr>Generation Game Conveyor Belt</vt:lpstr>
      <vt:lpstr>Generation Game Conveyor Belt</vt:lpstr>
      <vt:lpstr>Generation Game Conveyor Belt</vt:lpstr>
      <vt:lpstr>Generation Game</vt:lpstr>
      <vt:lpstr>Conveyor belt</vt:lpstr>
      <vt:lpstr>Generation Game Conveyor Belt 25 pts each item (25 pt bonus for correct number and 25pt bonus for correct colour)</vt:lpstr>
      <vt:lpstr>Assessment</vt:lpstr>
      <vt:lpstr>Pointless 24th August 2009 - present</vt:lpstr>
      <vt:lpstr>Word Round</vt:lpstr>
      <vt:lpstr>Pointless</vt:lpstr>
      <vt:lpstr>The Junior Board</vt:lpstr>
      <vt:lpstr>And the big boys board!!!</vt:lpstr>
      <vt:lpstr>Assessment</vt:lpstr>
      <vt:lpstr>Winner Takes All 1975 – 1988 </vt:lpstr>
      <vt:lpstr>Rules</vt:lpstr>
      <vt:lpstr>How many different British Prime Ministers have there been during the reign of Queen Elizabeth II ?</vt:lpstr>
      <vt:lpstr>How many different British Prime Ministers have there been during the reign of Queen Elizabeth II ?</vt:lpstr>
      <vt:lpstr>Assessment  You probably gambled 660 and got it wrong! Likely current total 2000 points. Are you beating this?</vt:lpstr>
      <vt:lpstr>What is the TOTAL number of letters in these Shakespeare plays beginning with T?</vt:lpstr>
      <vt:lpstr>What is the TOTAL number of letters in these Shakespeare plays beginning with T?</vt:lpstr>
      <vt:lpstr>Assessment You probably gambled 1000 points and were correct. Your likely current total is 3000 points. Are you beating this?</vt:lpstr>
      <vt:lpstr>How many of the following are spelt correctly? Attrocity Drunkenness Dumbbell Innoculate Supercede</vt:lpstr>
      <vt:lpstr>How many of the following are spelt correctly? Attrocity (Atrocity) Drunkenness Dumbbell Innoculate  (Inoculate) Supercede (Supersede)</vt:lpstr>
      <vt:lpstr>Assessment You probably gambled 1500 points and were correct. Likely current total 4500 points. Are you beating this?</vt:lpstr>
      <vt:lpstr>How many of the following countries use the Euro as their official currency? Andorra Finland Malta Slovakia Switzerland</vt:lpstr>
      <vt:lpstr>How many of the following countries use the Euro as their official currency? Andorra Finland Malta Slovakia Switzerland (Franc)</vt:lpstr>
      <vt:lpstr>Assessment You probably gambled 2250 points and were correct.  Your likely current total is 6750. Are you beating this?</vt:lpstr>
      <vt:lpstr>In which county is the Cathedral shown below?</vt:lpstr>
      <vt:lpstr>In which county is the Cathedral shown below?</vt:lpstr>
      <vt:lpstr>Assessment You probably gambled 1250 points and was correct.  Your likely current total is 8000 points. Are you beating this?</vt:lpstr>
      <vt:lpstr>  What is the total number of players in one team, on the field of play at any time, in the 5 sports listed below?</vt:lpstr>
      <vt:lpstr>  What is the total number of players in one team, on the field of play at any time, in the 5 sports listed below?</vt:lpstr>
      <vt:lpstr>You probably gambled 2000 points and were correct. You have probably made it to 10,000 points. Have you though? That’s all folks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135</cp:revision>
  <dcterms:created xsi:type="dcterms:W3CDTF">2011-03-11T09:41:43Z</dcterms:created>
  <dcterms:modified xsi:type="dcterms:W3CDTF">2013-04-19T11:00:42Z</dcterms:modified>
</cp:coreProperties>
</file>