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716" r:id="rId3"/>
    <p:sldMasterId id="2147483744" r:id="rId4"/>
    <p:sldMasterId id="2147483772" r:id="rId5"/>
    <p:sldMasterId id="2147483786" r:id="rId6"/>
    <p:sldMasterId id="2147483800" r:id="rId7"/>
  </p:sldMasterIdLst>
  <p:sldIdLst>
    <p:sldId id="256" r:id="rId8"/>
    <p:sldId id="478" r:id="rId9"/>
    <p:sldId id="337" r:id="rId10"/>
    <p:sldId id="499" r:id="rId11"/>
    <p:sldId id="349" r:id="rId12"/>
    <p:sldId id="359" r:id="rId13"/>
    <p:sldId id="358" r:id="rId14"/>
    <p:sldId id="357" r:id="rId15"/>
    <p:sldId id="356" r:id="rId16"/>
    <p:sldId id="355" r:id="rId17"/>
    <p:sldId id="354" r:id="rId18"/>
    <p:sldId id="353" r:id="rId19"/>
    <p:sldId id="352" r:id="rId20"/>
    <p:sldId id="351" r:id="rId21"/>
    <p:sldId id="348" r:id="rId22"/>
    <p:sldId id="500" r:id="rId23"/>
    <p:sldId id="501" r:id="rId24"/>
    <p:sldId id="344" r:id="rId25"/>
    <p:sldId id="479" r:id="rId26"/>
    <p:sldId id="385" r:id="rId27"/>
    <p:sldId id="503" r:id="rId28"/>
    <p:sldId id="507" r:id="rId29"/>
    <p:sldId id="505" r:id="rId30"/>
    <p:sldId id="404" r:id="rId31"/>
    <p:sldId id="509" r:id="rId32"/>
    <p:sldId id="390" r:id="rId33"/>
    <p:sldId id="511" r:id="rId34"/>
    <p:sldId id="394" r:id="rId35"/>
    <p:sldId id="513" r:id="rId36"/>
    <p:sldId id="469" r:id="rId37"/>
    <p:sldId id="515" r:id="rId38"/>
    <p:sldId id="493" r:id="rId39"/>
    <p:sldId id="517" r:id="rId40"/>
    <p:sldId id="498" r:id="rId41"/>
    <p:sldId id="519" r:id="rId42"/>
    <p:sldId id="491" r:id="rId43"/>
    <p:sldId id="524" r:id="rId44"/>
    <p:sldId id="490" r:id="rId45"/>
    <p:sldId id="526" r:id="rId46"/>
    <p:sldId id="489" r:id="rId47"/>
    <p:sldId id="528" r:id="rId48"/>
    <p:sldId id="488" r:id="rId49"/>
    <p:sldId id="530" r:id="rId50"/>
    <p:sldId id="487" r:id="rId51"/>
    <p:sldId id="532" r:id="rId52"/>
    <p:sldId id="486" r:id="rId53"/>
    <p:sldId id="534" r:id="rId54"/>
    <p:sldId id="485" r:id="rId55"/>
    <p:sldId id="536" r:id="rId56"/>
    <p:sldId id="484" r:id="rId57"/>
    <p:sldId id="538" r:id="rId58"/>
    <p:sldId id="483" r:id="rId59"/>
    <p:sldId id="540" r:id="rId60"/>
    <p:sldId id="482" r:id="rId61"/>
    <p:sldId id="542" r:id="rId62"/>
    <p:sldId id="481" r:id="rId63"/>
    <p:sldId id="544" r:id="rId64"/>
    <p:sldId id="521" r:id="rId65"/>
    <p:sldId id="546" r:id="rId66"/>
    <p:sldId id="522"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 d="1"/>
        <a:sy n="1" d="1"/>
      </p:scale>
      <p:origin x="0" y="0"/>
    </p:cViewPr>
  </p:notesTextViewPr>
  <p:sorterViewPr>
    <p:cViewPr>
      <p:scale>
        <a:sx n="100" d="100"/>
        <a:sy n="100" d="100"/>
      </p:scale>
      <p:origin x="0" y="1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45E7180-FCC4-4392-943B-39E200BD1F0D}" type="datetimeFigureOut">
              <a:rPr lang="en-GB" smtClean="0"/>
              <a:t>01/03/2015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0CD13-7F81-4B20-99F6-83CCD0C5A072}" type="slidenum">
              <a:rPr lang="en-GB" smtClean="0"/>
              <a:t>‹#›</a:t>
            </a:fld>
            <a:endParaRPr lang="en-GB" dirty="0"/>
          </a:p>
        </p:txBody>
      </p:sp>
    </p:spTree>
    <p:extLst>
      <p:ext uri="{BB962C8B-B14F-4D97-AF65-F5344CB8AC3E}">
        <p14:creationId xmlns:p14="http://schemas.microsoft.com/office/powerpoint/2010/main" val="2660257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5E7180-FCC4-4392-943B-39E200BD1F0D}" type="datetimeFigureOut">
              <a:rPr lang="en-GB" smtClean="0"/>
              <a:t>01/03/2015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0CD13-7F81-4B20-99F6-83CCD0C5A072}" type="slidenum">
              <a:rPr lang="en-GB" smtClean="0"/>
              <a:t>‹#›</a:t>
            </a:fld>
            <a:endParaRPr lang="en-GB" dirty="0"/>
          </a:p>
        </p:txBody>
      </p:sp>
    </p:spTree>
    <p:extLst>
      <p:ext uri="{BB962C8B-B14F-4D97-AF65-F5344CB8AC3E}">
        <p14:creationId xmlns:p14="http://schemas.microsoft.com/office/powerpoint/2010/main" val="582543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5E7180-FCC4-4392-943B-39E200BD1F0D}" type="datetimeFigureOut">
              <a:rPr lang="en-GB" smtClean="0"/>
              <a:t>01/03/2015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0CD13-7F81-4B20-99F6-83CCD0C5A072}" type="slidenum">
              <a:rPr lang="en-GB" smtClean="0"/>
              <a:t>‹#›</a:t>
            </a:fld>
            <a:endParaRPr lang="en-GB" dirty="0"/>
          </a:p>
        </p:txBody>
      </p:sp>
    </p:spTree>
    <p:extLst>
      <p:ext uri="{BB962C8B-B14F-4D97-AF65-F5344CB8AC3E}">
        <p14:creationId xmlns:p14="http://schemas.microsoft.com/office/powerpoint/2010/main" val="1977145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AEDBFC-E526-4862-8D6D-322895BA808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07609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6FEA3A-D8C6-49F7-91C2-80E0EC3DBA5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20724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C7DA9E-F4C1-4DA9-83E7-9E9282EB3B7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59265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3229AF-4F91-4CCC-8161-F992AD4358E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68546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AEEA9AF-219C-407B-84D7-4058149D207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3811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11C769A-D630-4A28-B26C-7FF740BE867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15714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FDA469F-E662-4E8E-9D6C-C868DD99720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753323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9037B5-872A-405F-B9A0-FA646ED5DE3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51240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5E7180-FCC4-4392-943B-39E200BD1F0D}" type="datetimeFigureOut">
              <a:rPr lang="en-GB" smtClean="0"/>
              <a:t>01/03/2015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0CD13-7F81-4B20-99F6-83CCD0C5A072}" type="slidenum">
              <a:rPr lang="en-GB" smtClean="0"/>
              <a:t>‹#›</a:t>
            </a:fld>
            <a:endParaRPr lang="en-GB" dirty="0"/>
          </a:p>
        </p:txBody>
      </p:sp>
    </p:spTree>
    <p:extLst>
      <p:ext uri="{BB962C8B-B14F-4D97-AF65-F5344CB8AC3E}">
        <p14:creationId xmlns:p14="http://schemas.microsoft.com/office/powerpoint/2010/main" val="457690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738943E-D3DF-4B72-A17F-F4AFC3DF3C9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17794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DEBE4A-1BA7-45A5-8D6D-C08B918DAF2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67104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5CDAE6-306D-4BFE-A82E-6FEA1B83E9C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616818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2835F47-1979-4157-A6F4-B4D396F4584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909446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6A43C2-9D87-431E-838E-6C121FDC38E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166952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AEDBFC-E526-4862-8D6D-322895BA808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345108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6FEA3A-D8C6-49F7-91C2-80E0EC3DBA5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592076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C7DA9E-F4C1-4DA9-83E7-9E9282EB3B7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990964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3229AF-4F91-4CCC-8161-F992AD4358E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318351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AEEA9AF-219C-407B-84D7-4058149D207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14319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5E7180-FCC4-4392-943B-39E200BD1F0D}" type="datetimeFigureOut">
              <a:rPr lang="en-GB" smtClean="0"/>
              <a:t>01/03/2015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0CD13-7F81-4B20-99F6-83CCD0C5A072}" type="slidenum">
              <a:rPr lang="en-GB" smtClean="0"/>
              <a:t>‹#›</a:t>
            </a:fld>
            <a:endParaRPr lang="en-GB" dirty="0"/>
          </a:p>
        </p:txBody>
      </p:sp>
    </p:spTree>
    <p:extLst>
      <p:ext uri="{BB962C8B-B14F-4D97-AF65-F5344CB8AC3E}">
        <p14:creationId xmlns:p14="http://schemas.microsoft.com/office/powerpoint/2010/main" val="41129485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11C769A-D630-4A28-B26C-7FF740BE867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569951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FDA469F-E662-4E8E-9D6C-C868DD99720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91994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9037B5-872A-405F-B9A0-FA646ED5DE3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439066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738943E-D3DF-4B72-A17F-F4AFC3DF3C9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990488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DEBE4A-1BA7-45A5-8D6D-C08B918DAF2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766007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5CDAE6-306D-4BFE-A82E-6FEA1B83E9C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893677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2835F47-1979-4157-A6F4-B4D396F4584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784914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6A43C2-9D87-431E-838E-6C121FDC38E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172567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AEDBFC-E526-4862-8D6D-322895BA808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410566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6FEA3A-D8C6-49F7-91C2-80E0EC3DBA5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86124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45E7180-FCC4-4392-943B-39E200BD1F0D}" type="datetimeFigureOut">
              <a:rPr lang="en-GB" smtClean="0"/>
              <a:t>01/03/2015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E0CD13-7F81-4B20-99F6-83CCD0C5A072}" type="slidenum">
              <a:rPr lang="en-GB" smtClean="0"/>
              <a:t>‹#›</a:t>
            </a:fld>
            <a:endParaRPr lang="en-GB" dirty="0"/>
          </a:p>
        </p:txBody>
      </p:sp>
    </p:spTree>
    <p:extLst>
      <p:ext uri="{BB962C8B-B14F-4D97-AF65-F5344CB8AC3E}">
        <p14:creationId xmlns:p14="http://schemas.microsoft.com/office/powerpoint/2010/main" val="3397778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C7DA9E-F4C1-4DA9-83E7-9E9282EB3B7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18363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3229AF-4F91-4CCC-8161-F992AD4358E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73919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AEEA9AF-219C-407B-84D7-4058149D207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092045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11C769A-D630-4A28-B26C-7FF740BE867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391216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FDA469F-E662-4E8E-9D6C-C868DD99720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009376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9037B5-872A-405F-B9A0-FA646ED5DE3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93298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738943E-D3DF-4B72-A17F-F4AFC3DF3C9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817846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DEBE4A-1BA7-45A5-8D6D-C08B918DAF2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867026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5CDAE6-306D-4BFE-A82E-6FEA1B83E9C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93846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2835F47-1979-4157-A6F4-B4D396F4584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62023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45E7180-FCC4-4392-943B-39E200BD1F0D}" type="datetimeFigureOut">
              <a:rPr lang="en-GB" smtClean="0"/>
              <a:t>01/03/2015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AE0CD13-7F81-4B20-99F6-83CCD0C5A072}" type="slidenum">
              <a:rPr lang="en-GB" smtClean="0"/>
              <a:t>‹#›</a:t>
            </a:fld>
            <a:endParaRPr lang="en-GB" dirty="0"/>
          </a:p>
        </p:txBody>
      </p:sp>
    </p:spTree>
    <p:extLst>
      <p:ext uri="{BB962C8B-B14F-4D97-AF65-F5344CB8AC3E}">
        <p14:creationId xmlns:p14="http://schemas.microsoft.com/office/powerpoint/2010/main" val="7110982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6A43C2-9D87-431E-838E-6C121FDC38E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784469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565566-00B7-4117-A772-7AEFBC721FE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667940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C02AC9-72E1-4A73-B704-83947447F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268356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370895-53F5-49CF-B400-FD4A2557E28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861050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FC69D4-A957-4DE6-86D5-2A286C19DDB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064800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E82413E-A648-467D-A8CF-B15FAE7AC1F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221669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244672A-1EF5-4276-AE34-D641FCC12FD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049420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E7ABF99-7C14-4FD8-AEC7-879FCFBE701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273860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5F66BD-D92E-43D3-8F36-01D93CEB66E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713861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060E2C-6B65-45D9-83A7-1698C41217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34139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45E7180-FCC4-4392-943B-39E200BD1F0D}" type="datetimeFigureOut">
              <a:rPr lang="en-GB" smtClean="0"/>
              <a:t>01/03/2015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AE0CD13-7F81-4B20-99F6-83CCD0C5A072}" type="slidenum">
              <a:rPr lang="en-GB" smtClean="0"/>
              <a:t>‹#›</a:t>
            </a:fld>
            <a:endParaRPr lang="en-GB" dirty="0"/>
          </a:p>
        </p:txBody>
      </p:sp>
    </p:spTree>
    <p:extLst>
      <p:ext uri="{BB962C8B-B14F-4D97-AF65-F5344CB8AC3E}">
        <p14:creationId xmlns:p14="http://schemas.microsoft.com/office/powerpoint/2010/main" val="25328808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E08C80-79D1-426B-BF13-2C6B26D779B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764587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1EB2D7-4599-4859-B9F0-86E17C4936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713905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6EA380E-676A-4AB5-BA53-67B40C75EFB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151012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E4FD9E-9E46-415F-A1EC-B380397F15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226252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565566-00B7-4117-A772-7AEFBC721FE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953081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C02AC9-72E1-4A73-B704-83947447F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60369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370895-53F5-49CF-B400-FD4A2557E28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895493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FC69D4-A957-4DE6-86D5-2A286C19DDB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693275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E82413E-A648-467D-A8CF-B15FAE7AC1F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447380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244672A-1EF5-4276-AE34-D641FCC12FD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27231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5E7180-FCC4-4392-943B-39E200BD1F0D}" type="datetimeFigureOut">
              <a:rPr lang="en-GB" smtClean="0"/>
              <a:t>01/03/2015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AE0CD13-7F81-4B20-99F6-83CCD0C5A072}" type="slidenum">
              <a:rPr lang="en-GB" smtClean="0"/>
              <a:t>‹#›</a:t>
            </a:fld>
            <a:endParaRPr lang="en-GB" dirty="0"/>
          </a:p>
        </p:txBody>
      </p:sp>
    </p:spTree>
    <p:extLst>
      <p:ext uri="{BB962C8B-B14F-4D97-AF65-F5344CB8AC3E}">
        <p14:creationId xmlns:p14="http://schemas.microsoft.com/office/powerpoint/2010/main" val="48971085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E7ABF99-7C14-4FD8-AEC7-879FCFBE701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22940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5F66BD-D92E-43D3-8F36-01D93CEB66E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998933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060E2C-6B65-45D9-83A7-1698C41217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752920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E08C80-79D1-426B-BF13-2C6B26D779B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351859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1EB2D7-4599-4859-B9F0-86E17C4936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112352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6EA380E-676A-4AB5-BA53-67B40C75EFB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368640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E4FD9E-9E46-415F-A1EC-B380397F15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5188175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565566-00B7-4117-A772-7AEFBC721FE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7844773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C02AC9-72E1-4A73-B704-83947447F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4980372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370895-53F5-49CF-B400-FD4A2557E28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25015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5E7180-FCC4-4392-943B-39E200BD1F0D}" type="datetimeFigureOut">
              <a:rPr lang="en-GB" smtClean="0"/>
              <a:t>01/03/2015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E0CD13-7F81-4B20-99F6-83CCD0C5A072}" type="slidenum">
              <a:rPr lang="en-GB" smtClean="0"/>
              <a:t>‹#›</a:t>
            </a:fld>
            <a:endParaRPr lang="en-GB" dirty="0"/>
          </a:p>
        </p:txBody>
      </p:sp>
    </p:spTree>
    <p:extLst>
      <p:ext uri="{BB962C8B-B14F-4D97-AF65-F5344CB8AC3E}">
        <p14:creationId xmlns:p14="http://schemas.microsoft.com/office/powerpoint/2010/main" val="427465569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FC69D4-A957-4DE6-86D5-2A286C19DDB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903849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E82413E-A648-467D-A8CF-B15FAE7AC1F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080458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244672A-1EF5-4276-AE34-D641FCC12FD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995211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E7ABF99-7C14-4FD8-AEC7-879FCFBE701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968142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5F66BD-D92E-43D3-8F36-01D93CEB66E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7857330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060E2C-6B65-45D9-83A7-1698C41217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066556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E08C80-79D1-426B-BF13-2C6B26D779B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846025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1EB2D7-4599-4859-B9F0-86E17C4936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584737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6EA380E-676A-4AB5-BA53-67B40C75EFB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0690018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E4FD9E-9E46-415F-A1EC-B380397F15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722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5E7180-FCC4-4392-943B-39E200BD1F0D}" type="datetimeFigureOut">
              <a:rPr lang="en-GB" smtClean="0"/>
              <a:t>01/03/2015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E0CD13-7F81-4B20-99F6-83CCD0C5A072}" type="slidenum">
              <a:rPr lang="en-GB" smtClean="0"/>
              <a:t>‹#›</a:t>
            </a:fld>
            <a:endParaRPr lang="en-GB" dirty="0"/>
          </a:p>
        </p:txBody>
      </p:sp>
    </p:spTree>
    <p:extLst>
      <p:ext uri="{BB962C8B-B14F-4D97-AF65-F5344CB8AC3E}">
        <p14:creationId xmlns:p14="http://schemas.microsoft.com/office/powerpoint/2010/main" val="981275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5E7180-FCC4-4392-943B-39E200BD1F0D}" type="datetimeFigureOut">
              <a:rPr lang="en-GB" smtClean="0"/>
              <a:t>01/03/2015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E0CD13-7F81-4B20-99F6-83CCD0C5A072}" type="slidenum">
              <a:rPr lang="en-GB" smtClean="0"/>
              <a:t>‹#›</a:t>
            </a:fld>
            <a:endParaRPr lang="en-GB" dirty="0"/>
          </a:p>
        </p:txBody>
      </p:sp>
    </p:spTree>
    <p:extLst>
      <p:ext uri="{BB962C8B-B14F-4D97-AF65-F5344CB8AC3E}">
        <p14:creationId xmlns:p14="http://schemas.microsoft.com/office/powerpoint/2010/main" val="672582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79671704-7995-4EBC-A92F-31B88D1BE281}"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25736042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79671704-7995-4EBC-A92F-31B88D1BE281}"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98487175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79671704-7995-4EBC-A92F-31B88D1BE281}"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36719424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DB1F6049-C8AA-489A-84E9-42A360995588}"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487013001"/>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DB1F6049-C8AA-489A-84E9-42A360995588}"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193043173"/>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DB1F6049-C8AA-489A-84E9-42A360995588}"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55622835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6.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7"/>
            <a:ext cx="7772400" cy="1080119"/>
          </a:xfrm>
        </p:spPr>
        <p:txBody>
          <a:bodyPr>
            <a:normAutofit fontScale="90000"/>
          </a:bodyPr>
          <a:lstStyle/>
          <a:p>
            <a:r>
              <a:rPr lang="en-GB" dirty="0" smtClean="0"/>
              <a:t>Welcome to the </a:t>
            </a:r>
            <a:r>
              <a:rPr lang="en-GB" dirty="0" err="1" smtClean="0"/>
              <a:t>Greyhoundderby’s</a:t>
            </a:r>
            <a:r>
              <a:rPr lang="en-GB" dirty="0" smtClean="0"/>
              <a:t> Quiz 6</a:t>
            </a:r>
            <a:endParaRPr lang="en-GB" dirty="0"/>
          </a:p>
        </p:txBody>
      </p:sp>
      <p:sp>
        <p:nvSpPr>
          <p:cNvPr id="3" name="Subtitle 2"/>
          <p:cNvSpPr>
            <a:spLocks noGrp="1"/>
          </p:cNvSpPr>
          <p:nvPr>
            <p:ph type="subTitle" idx="1"/>
          </p:nvPr>
        </p:nvSpPr>
        <p:spPr>
          <a:xfrm>
            <a:off x="1403648" y="692697"/>
            <a:ext cx="6840760" cy="936104"/>
          </a:xfrm>
        </p:spPr>
        <p:txBody>
          <a:bodyPr>
            <a:normAutofit/>
          </a:bodyPr>
          <a:lstStyle/>
          <a:p>
            <a:endParaRPr lang="en-GB" dirty="0" smtClean="0">
              <a:solidFill>
                <a:schemeClr val="tx1"/>
              </a:solidFill>
            </a:endParaRPr>
          </a:p>
          <a:p>
            <a:endParaRPr lang="en-GB" dirty="0">
              <a:solidFill>
                <a:schemeClr val="tx1"/>
              </a:solidFill>
            </a:endParaRPr>
          </a:p>
        </p:txBody>
      </p:sp>
      <p:sp>
        <p:nvSpPr>
          <p:cNvPr id="7" name="Subtitle 6"/>
          <p:cNvSpPr>
            <a:spLocks noGrp="1"/>
          </p:cNvSpPr>
          <p:nvPr>
            <p:ph type="subTitle" idx="1"/>
          </p:nvPr>
        </p:nvSpPr>
        <p:spPr>
          <a:xfrm>
            <a:off x="1371600" y="2224028"/>
            <a:ext cx="6400800" cy="3414772"/>
          </a:xfrm>
        </p:spPr>
        <p:txBody>
          <a:bodyPr/>
          <a:lstStyle/>
          <a:p>
            <a:endParaRPr lang="en-GB" dirty="0"/>
          </a:p>
        </p:txBody>
      </p:sp>
      <p:pic>
        <p:nvPicPr>
          <p:cNvPr id="1026" name="Picture 2" descr="C:\Users\john\Desktop\g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224028"/>
            <a:ext cx="7884368" cy="2938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526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Question of Sport</a:t>
            </a:r>
            <a:br>
              <a:rPr lang="en-GB" sz="2800" dirty="0" smtClean="0"/>
            </a:br>
            <a:r>
              <a:rPr lang="en-GB" sz="2800" dirty="0" smtClean="0"/>
              <a:t>25 pts per competitor (Bonus 25 pts for sport)</a:t>
            </a: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0926676"/>
              </p:ext>
            </p:extLst>
          </p:nvPr>
        </p:nvGraphicFramePr>
        <p:xfrm>
          <a:off x="457200" y="1600200"/>
          <a:ext cx="8229600" cy="375412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dirty="0"/>
                    </a:p>
                  </a:txBody>
                  <a:tcPr/>
                </a:tc>
              </a:tr>
              <a:tr h="370840">
                <a:tc>
                  <a:txBody>
                    <a:bodyPr/>
                    <a:lstStyle/>
                    <a:p>
                      <a:pPr algn="ctr"/>
                      <a:r>
                        <a:rPr lang="en-GB" dirty="0" smtClean="0"/>
                        <a:t>Number 11</a:t>
                      </a:r>
                      <a:endParaRPr lang="en-GB" dirty="0"/>
                    </a:p>
                  </a:txBody>
                  <a:tcPr/>
                </a:tc>
                <a:tc>
                  <a:txBody>
                    <a:bodyPr/>
                    <a:lstStyle/>
                    <a:p>
                      <a:pPr algn="ctr"/>
                      <a:r>
                        <a:rPr lang="en-GB" dirty="0" smtClean="0"/>
                        <a:t>Number 12</a:t>
                      </a:r>
                      <a:endParaRPr lang="en-GB" dirty="0"/>
                    </a:p>
                  </a:txBody>
                  <a:tcPr/>
                </a:tc>
              </a:tr>
            </a:tbl>
          </a:graphicData>
        </a:graphic>
      </p:graphicFrame>
      <p:pic>
        <p:nvPicPr>
          <p:cNvPr id="5122" name="Picture 2" descr="C:\Users\john\Desktop\pic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916832"/>
            <a:ext cx="3007259" cy="280629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john\Desktop\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9" y="1916832"/>
            <a:ext cx="2516516" cy="2806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866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Question of Sport</a:t>
            </a:r>
            <a:br>
              <a:rPr lang="en-GB" sz="2800" dirty="0" smtClean="0"/>
            </a:br>
            <a:r>
              <a:rPr lang="en-GB" sz="2800" dirty="0" smtClean="0"/>
              <a:t>25 pts per competitor (Bonus 25 pts for sport)</a:t>
            </a: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26265510"/>
              </p:ext>
            </p:extLst>
          </p:nvPr>
        </p:nvGraphicFramePr>
        <p:xfrm>
          <a:off x="457200" y="1600200"/>
          <a:ext cx="8229600" cy="402844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a:p>
                  </a:txBody>
                  <a:tcPr/>
                </a:tc>
              </a:tr>
              <a:tr h="370840">
                <a:tc>
                  <a:txBody>
                    <a:bodyPr/>
                    <a:lstStyle/>
                    <a:p>
                      <a:pPr algn="ctr"/>
                      <a:r>
                        <a:rPr lang="en-GB" dirty="0" smtClean="0"/>
                        <a:t>Number 13</a:t>
                      </a:r>
                      <a:endParaRPr lang="en-GB" dirty="0"/>
                    </a:p>
                  </a:txBody>
                  <a:tcPr/>
                </a:tc>
                <a:tc>
                  <a:txBody>
                    <a:bodyPr/>
                    <a:lstStyle/>
                    <a:p>
                      <a:pPr algn="ctr"/>
                      <a:r>
                        <a:rPr lang="en-GB" dirty="0" smtClean="0"/>
                        <a:t>Number 14</a:t>
                      </a:r>
                      <a:endParaRPr lang="en-GB" dirty="0"/>
                    </a:p>
                  </a:txBody>
                  <a:tcPr/>
                </a:tc>
              </a:tr>
            </a:tbl>
          </a:graphicData>
        </a:graphic>
      </p:graphicFrame>
      <p:pic>
        <p:nvPicPr>
          <p:cNvPr id="1028" name="Picture 4" descr="C:\Users\john\Desktop\pic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256928"/>
            <a:ext cx="3074799" cy="2442991"/>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Users\john\Desktop\pic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049068"/>
            <a:ext cx="2009775"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8666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Question of Sport</a:t>
            </a:r>
            <a:br>
              <a:rPr lang="en-GB" sz="2800" dirty="0" smtClean="0"/>
            </a:br>
            <a:r>
              <a:rPr lang="en-GB" sz="2800" dirty="0" smtClean="0"/>
              <a:t>25 pts per competitor (Bonus 25 pts for event)</a:t>
            </a: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34861887"/>
              </p:ext>
            </p:extLst>
          </p:nvPr>
        </p:nvGraphicFramePr>
        <p:xfrm>
          <a:off x="457200" y="1600200"/>
          <a:ext cx="8229600" cy="375412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a:p>
                  </a:txBody>
                  <a:tcPr/>
                </a:tc>
              </a:tr>
              <a:tr h="370840">
                <a:tc>
                  <a:txBody>
                    <a:bodyPr/>
                    <a:lstStyle/>
                    <a:p>
                      <a:pPr algn="ctr"/>
                      <a:r>
                        <a:rPr lang="en-GB" dirty="0" smtClean="0"/>
                        <a:t>Number 15</a:t>
                      </a:r>
                      <a:endParaRPr lang="en-GB" dirty="0"/>
                    </a:p>
                  </a:txBody>
                  <a:tcPr/>
                </a:tc>
                <a:tc>
                  <a:txBody>
                    <a:bodyPr/>
                    <a:lstStyle/>
                    <a:p>
                      <a:pPr algn="ctr"/>
                      <a:r>
                        <a:rPr lang="en-GB" dirty="0" smtClean="0"/>
                        <a:t>Number 16</a:t>
                      </a:r>
                      <a:endParaRPr lang="en-GB" dirty="0"/>
                    </a:p>
                  </a:txBody>
                  <a:tcPr/>
                </a:tc>
              </a:tr>
            </a:tbl>
          </a:graphicData>
        </a:graphic>
      </p:graphicFrame>
      <p:pic>
        <p:nvPicPr>
          <p:cNvPr id="7170" name="Picture 2" descr="C:\Users\john\Desktop\pic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2060848"/>
            <a:ext cx="2779762" cy="2406138"/>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john\Desktop\pic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5677" y="2099515"/>
            <a:ext cx="2808312" cy="2367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8666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Question of Sport</a:t>
            </a:r>
            <a:br>
              <a:rPr lang="en-GB" sz="2800" dirty="0" smtClean="0"/>
            </a:br>
            <a:r>
              <a:rPr lang="en-GB" sz="2800" dirty="0" smtClean="0"/>
              <a:t>25 pts per competitor (Bonus 25 pts for sport)</a:t>
            </a: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35957220"/>
              </p:ext>
            </p:extLst>
          </p:nvPr>
        </p:nvGraphicFramePr>
        <p:xfrm>
          <a:off x="457200" y="1600200"/>
          <a:ext cx="8229600" cy="402844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a:p>
                  </a:txBody>
                  <a:tcPr/>
                </a:tc>
              </a:tr>
              <a:tr h="370840">
                <a:tc>
                  <a:txBody>
                    <a:bodyPr/>
                    <a:lstStyle/>
                    <a:p>
                      <a:pPr algn="ctr"/>
                      <a:r>
                        <a:rPr lang="en-GB" dirty="0" smtClean="0"/>
                        <a:t>Number 17</a:t>
                      </a:r>
                      <a:endParaRPr lang="en-GB" dirty="0"/>
                    </a:p>
                  </a:txBody>
                  <a:tcPr/>
                </a:tc>
                <a:tc>
                  <a:txBody>
                    <a:bodyPr/>
                    <a:lstStyle/>
                    <a:p>
                      <a:pPr algn="ctr"/>
                      <a:r>
                        <a:rPr lang="en-GB" dirty="0" smtClean="0"/>
                        <a:t>Number 18</a:t>
                      </a:r>
                      <a:endParaRPr lang="en-GB" dirty="0"/>
                    </a:p>
                  </a:txBody>
                  <a:tcPr/>
                </a:tc>
              </a:tr>
            </a:tbl>
          </a:graphicData>
        </a:graphic>
      </p:graphicFrame>
      <p:pic>
        <p:nvPicPr>
          <p:cNvPr id="8194" name="Picture 2" descr="C:\Users\john\Desktop\pic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8717" y="2138362"/>
            <a:ext cx="2752725" cy="25812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ohn\Desktop\pic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151560"/>
            <a:ext cx="3024336" cy="2568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8666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Question of Sport</a:t>
            </a:r>
            <a:br>
              <a:rPr lang="en-GB" sz="2800" dirty="0" smtClean="0"/>
            </a:br>
            <a:r>
              <a:rPr lang="en-GB" sz="2800" dirty="0" smtClean="0"/>
              <a:t>25 pts per competitor (Bonus 25 pts for sport)</a:t>
            </a: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27054524"/>
              </p:ext>
            </p:extLst>
          </p:nvPr>
        </p:nvGraphicFramePr>
        <p:xfrm>
          <a:off x="457200" y="1600200"/>
          <a:ext cx="8229600" cy="375412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a:p>
                  </a:txBody>
                  <a:tcPr/>
                </a:tc>
              </a:tr>
              <a:tr h="370840">
                <a:tc>
                  <a:txBody>
                    <a:bodyPr/>
                    <a:lstStyle/>
                    <a:p>
                      <a:pPr algn="ctr"/>
                      <a:r>
                        <a:rPr lang="en-GB" dirty="0" smtClean="0"/>
                        <a:t>Number 19</a:t>
                      </a:r>
                      <a:endParaRPr lang="en-GB" dirty="0"/>
                    </a:p>
                  </a:txBody>
                  <a:tcPr/>
                </a:tc>
                <a:tc>
                  <a:txBody>
                    <a:bodyPr/>
                    <a:lstStyle/>
                    <a:p>
                      <a:pPr algn="ctr"/>
                      <a:r>
                        <a:rPr lang="en-GB" dirty="0" smtClean="0"/>
                        <a:t>Number 20</a:t>
                      </a:r>
                      <a:endParaRPr lang="en-GB" dirty="0"/>
                    </a:p>
                  </a:txBody>
                  <a:tcPr/>
                </a:tc>
              </a:tr>
            </a:tbl>
          </a:graphicData>
        </a:graphic>
      </p:graphicFrame>
      <p:pic>
        <p:nvPicPr>
          <p:cNvPr id="2052" name="Picture 4" descr="C:\Users\john\Desktop\pic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906219"/>
            <a:ext cx="2376264" cy="26696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john\Desktop\coup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7" y="1924533"/>
            <a:ext cx="3189816" cy="2651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8666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25 pts per competitor + 25 pts per sport</a:t>
            </a:r>
            <a:endParaRPr lang="en-GB"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63434993"/>
              </p:ext>
            </p:extLst>
          </p:nvPr>
        </p:nvGraphicFramePr>
        <p:xfrm>
          <a:off x="457200" y="1600200"/>
          <a:ext cx="8229600" cy="4079240"/>
        </p:xfrm>
        <a:graphic>
          <a:graphicData uri="http://schemas.openxmlformats.org/drawingml/2006/table">
            <a:tbl>
              <a:tblPr firstRow="1" bandRow="1">
                <a:tableStyleId>{5C22544A-7EE6-4342-B048-85BDC9FD1C3A}</a:tableStyleId>
              </a:tblPr>
              <a:tblGrid>
                <a:gridCol w="730424"/>
                <a:gridCol w="1800200"/>
                <a:gridCol w="1584176"/>
                <a:gridCol w="576064"/>
                <a:gridCol w="1944216"/>
                <a:gridCol w="1594520"/>
              </a:tblGrid>
              <a:tr h="370840">
                <a:tc>
                  <a:txBody>
                    <a:bodyPr/>
                    <a:lstStyle/>
                    <a:p>
                      <a:pPr algn="ctr"/>
                      <a:r>
                        <a:rPr lang="en-GB" dirty="0" smtClean="0"/>
                        <a:t>Qu</a:t>
                      </a:r>
                      <a:endParaRPr lang="en-GB" dirty="0"/>
                    </a:p>
                  </a:txBody>
                  <a:tcPr/>
                </a:tc>
                <a:tc>
                  <a:txBody>
                    <a:bodyPr/>
                    <a:lstStyle/>
                    <a:p>
                      <a:pPr algn="ctr"/>
                      <a:r>
                        <a:rPr lang="en-GB" dirty="0" smtClean="0"/>
                        <a:t>Answer</a:t>
                      </a:r>
                      <a:endParaRPr lang="en-GB" dirty="0"/>
                    </a:p>
                  </a:txBody>
                  <a:tcPr/>
                </a:tc>
                <a:tc>
                  <a:txBody>
                    <a:bodyPr/>
                    <a:lstStyle/>
                    <a:p>
                      <a:pPr algn="ctr"/>
                      <a:r>
                        <a:rPr lang="en-GB" dirty="0" smtClean="0"/>
                        <a:t>Sport</a:t>
                      </a:r>
                      <a:endParaRPr lang="en-GB" dirty="0"/>
                    </a:p>
                  </a:txBody>
                  <a:tcPr/>
                </a:tc>
                <a:tc>
                  <a:txBody>
                    <a:bodyPr/>
                    <a:lstStyle/>
                    <a:p>
                      <a:pPr algn="ctr"/>
                      <a:r>
                        <a:rPr lang="en-GB" dirty="0" smtClean="0"/>
                        <a:t>Qu</a:t>
                      </a:r>
                      <a:endParaRPr lang="en-GB" dirty="0"/>
                    </a:p>
                  </a:txBody>
                  <a:tcPr/>
                </a:tc>
                <a:tc>
                  <a:txBody>
                    <a:bodyPr/>
                    <a:lstStyle/>
                    <a:p>
                      <a:pPr algn="ctr"/>
                      <a:r>
                        <a:rPr lang="en-GB" dirty="0" smtClean="0"/>
                        <a:t>Answer</a:t>
                      </a:r>
                      <a:endParaRPr lang="en-GB" dirty="0"/>
                    </a:p>
                  </a:txBody>
                  <a:tcPr/>
                </a:tc>
                <a:tc>
                  <a:txBody>
                    <a:bodyPr/>
                    <a:lstStyle/>
                    <a:p>
                      <a:pPr algn="ctr"/>
                      <a:r>
                        <a:rPr lang="en-GB" dirty="0" smtClean="0"/>
                        <a:t>Sport</a:t>
                      </a:r>
                      <a:endParaRPr lang="en-GB" dirty="0"/>
                    </a:p>
                  </a:txBody>
                  <a:tcPr/>
                </a:tc>
              </a:tr>
              <a:tr h="370840">
                <a:tc>
                  <a:txBody>
                    <a:bodyPr/>
                    <a:lstStyle/>
                    <a:p>
                      <a:pPr algn="ctr"/>
                      <a:r>
                        <a:rPr lang="en-GB" dirty="0" smtClean="0"/>
                        <a:t>1</a:t>
                      </a: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r>
                        <a:rPr lang="en-GB" dirty="0" smtClean="0"/>
                        <a:t>11</a:t>
                      </a:r>
                      <a:endParaRPr lang="en-GB" dirty="0"/>
                    </a:p>
                  </a:txBody>
                  <a:tcPr/>
                </a:tc>
                <a:tc>
                  <a:txBody>
                    <a:bodyPr/>
                    <a:lstStyle/>
                    <a:p>
                      <a:pPr algn="ctr"/>
                      <a:endParaRPr lang="en-GB" dirty="0"/>
                    </a:p>
                  </a:txBody>
                  <a:tcPr/>
                </a:tc>
                <a:tc>
                  <a:txBody>
                    <a:bodyPr/>
                    <a:lstStyle/>
                    <a:p>
                      <a:pPr algn="ctr"/>
                      <a:endParaRPr lang="en-GB" dirty="0"/>
                    </a:p>
                  </a:txBody>
                  <a:tcPr/>
                </a:tc>
              </a:tr>
              <a:tr h="370840">
                <a:tc>
                  <a:txBody>
                    <a:bodyPr/>
                    <a:lstStyle/>
                    <a:p>
                      <a:pPr algn="ctr"/>
                      <a:r>
                        <a:rPr lang="en-GB" dirty="0" smtClean="0"/>
                        <a:t>2</a:t>
                      </a: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r>
                        <a:rPr lang="en-GB" dirty="0" smtClean="0"/>
                        <a:t>12</a:t>
                      </a:r>
                      <a:endParaRPr lang="en-GB" dirty="0"/>
                    </a:p>
                  </a:txBody>
                  <a:tcPr/>
                </a:tc>
                <a:tc>
                  <a:txBody>
                    <a:bodyPr/>
                    <a:lstStyle/>
                    <a:p>
                      <a:pPr algn="ctr"/>
                      <a:endParaRPr lang="en-GB" dirty="0"/>
                    </a:p>
                  </a:txBody>
                  <a:tcPr/>
                </a:tc>
                <a:tc>
                  <a:txBody>
                    <a:bodyPr/>
                    <a:lstStyle/>
                    <a:p>
                      <a:pPr algn="ctr"/>
                      <a:endParaRPr lang="en-GB" dirty="0"/>
                    </a:p>
                  </a:txBody>
                  <a:tcPr/>
                </a:tc>
              </a:tr>
              <a:tr h="370840">
                <a:tc>
                  <a:txBody>
                    <a:bodyPr/>
                    <a:lstStyle/>
                    <a:p>
                      <a:pPr algn="ctr"/>
                      <a:r>
                        <a:rPr lang="en-GB" dirty="0" smtClean="0"/>
                        <a:t>3</a:t>
                      </a: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r>
                        <a:rPr lang="en-GB" dirty="0" smtClean="0"/>
                        <a:t>13</a:t>
                      </a:r>
                      <a:endParaRPr lang="en-GB" dirty="0"/>
                    </a:p>
                  </a:txBody>
                  <a:tcPr/>
                </a:tc>
                <a:tc>
                  <a:txBody>
                    <a:bodyPr/>
                    <a:lstStyle/>
                    <a:p>
                      <a:pPr algn="ctr"/>
                      <a:endParaRPr lang="en-GB" dirty="0"/>
                    </a:p>
                  </a:txBody>
                  <a:tcPr/>
                </a:tc>
                <a:tc>
                  <a:txBody>
                    <a:bodyPr/>
                    <a:lstStyle/>
                    <a:p>
                      <a:pPr algn="ctr"/>
                      <a:endParaRPr lang="en-GB" dirty="0"/>
                    </a:p>
                  </a:txBody>
                  <a:tcPr/>
                </a:tc>
              </a:tr>
              <a:tr h="370840">
                <a:tc>
                  <a:txBody>
                    <a:bodyPr/>
                    <a:lstStyle/>
                    <a:p>
                      <a:pPr algn="ctr"/>
                      <a:r>
                        <a:rPr lang="en-GB" dirty="0" smtClean="0"/>
                        <a:t>4</a:t>
                      </a: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r>
                        <a:rPr lang="en-GB" dirty="0" smtClean="0"/>
                        <a:t>14</a:t>
                      </a:r>
                      <a:endParaRPr lang="en-GB" dirty="0"/>
                    </a:p>
                  </a:txBody>
                  <a:tcPr/>
                </a:tc>
                <a:tc>
                  <a:txBody>
                    <a:bodyPr/>
                    <a:lstStyle/>
                    <a:p>
                      <a:pPr algn="ctr"/>
                      <a:endParaRPr lang="en-GB" dirty="0"/>
                    </a:p>
                  </a:txBody>
                  <a:tcPr/>
                </a:tc>
                <a:tc>
                  <a:txBody>
                    <a:bodyPr/>
                    <a:lstStyle/>
                    <a:p>
                      <a:pPr algn="ctr"/>
                      <a:endParaRPr lang="en-GB" dirty="0"/>
                    </a:p>
                  </a:txBody>
                  <a:tcPr/>
                </a:tc>
              </a:tr>
              <a:tr h="370840">
                <a:tc>
                  <a:txBody>
                    <a:bodyPr/>
                    <a:lstStyle/>
                    <a:p>
                      <a:pPr algn="ctr"/>
                      <a:r>
                        <a:rPr lang="en-GB" dirty="0" smtClean="0"/>
                        <a:t>5</a:t>
                      </a: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r>
                        <a:rPr lang="en-GB" dirty="0" smtClean="0"/>
                        <a:t>15</a:t>
                      </a:r>
                      <a:endParaRPr lang="en-GB" dirty="0"/>
                    </a:p>
                  </a:txBody>
                  <a:tcPr/>
                </a:tc>
                <a:tc>
                  <a:txBody>
                    <a:bodyPr/>
                    <a:lstStyle/>
                    <a:p>
                      <a:pPr algn="ctr"/>
                      <a:endParaRPr lang="en-GB" dirty="0"/>
                    </a:p>
                  </a:txBody>
                  <a:tcPr/>
                </a:tc>
                <a:tc>
                  <a:txBody>
                    <a:bodyPr/>
                    <a:lstStyle/>
                    <a:p>
                      <a:pPr algn="ctr"/>
                      <a:endParaRPr lang="en-GB" dirty="0"/>
                    </a:p>
                  </a:txBody>
                  <a:tcPr/>
                </a:tc>
              </a:tr>
              <a:tr h="370840">
                <a:tc>
                  <a:txBody>
                    <a:bodyPr/>
                    <a:lstStyle/>
                    <a:p>
                      <a:pPr algn="ctr"/>
                      <a:r>
                        <a:rPr lang="en-GB" dirty="0" smtClean="0"/>
                        <a:t>6</a:t>
                      </a: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r>
                        <a:rPr lang="en-GB" dirty="0" smtClean="0"/>
                        <a:t>16</a:t>
                      </a:r>
                      <a:endParaRPr lang="en-GB" dirty="0"/>
                    </a:p>
                  </a:txBody>
                  <a:tcPr/>
                </a:tc>
                <a:tc>
                  <a:txBody>
                    <a:bodyPr/>
                    <a:lstStyle/>
                    <a:p>
                      <a:pPr algn="ctr"/>
                      <a:endParaRPr lang="en-GB" dirty="0"/>
                    </a:p>
                  </a:txBody>
                  <a:tcPr/>
                </a:tc>
                <a:tc>
                  <a:txBody>
                    <a:bodyPr/>
                    <a:lstStyle/>
                    <a:p>
                      <a:pPr algn="ctr"/>
                      <a:endParaRPr lang="en-GB" dirty="0"/>
                    </a:p>
                  </a:txBody>
                  <a:tcPr/>
                </a:tc>
              </a:tr>
              <a:tr h="370840">
                <a:tc>
                  <a:txBody>
                    <a:bodyPr/>
                    <a:lstStyle/>
                    <a:p>
                      <a:pPr algn="ctr"/>
                      <a:r>
                        <a:rPr lang="en-GB" dirty="0" smtClean="0"/>
                        <a:t>7</a:t>
                      </a: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r>
                        <a:rPr lang="en-GB" dirty="0" smtClean="0"/>
                        <a:t>17</a:t>
                      </a:r>
                      <a:endParaRPr lang="en-GB" dirty="0"/>
                    </a:p>
                  </a:txBody>
                  <a:tcPr/>
                </a:tc>
                <a:tc>
                  <a:txBody>
                    <a:bodyPr/>
                    <a:lstStyle/>
                    <a:p>
                      <a:pPr algn="ctr"/>
                      <a:endParaRPr lang="en-GB" dirty="0"/>
                    </a:p>
                  </a:txBody>
                  <a:tcPr/>
                </a:tc>
                <a:tc>
                  <a:txBody>
                    <a:bodyPr/>
                    <a:lstStyle/>
                    <a:p>
                      <a:pPr algn="ctr"/>
                      <a:endParaRPr lang="en-GB" dirty="0"/>
                    </a:p>
                  </a:txBody>
                  <a:tcPr/>
                </a:tc>
              </a:tr>
              <a:tr h="370840">
                <a:tc>
                  <a:txBody>
                    <a:bodyPr/>
                    <a:lstStyle/>
                    <a:p>
                      <a:pPr algn="ctr"/>
                      <a:r>
                        <a:rPr lang="en-GB" dirty="0" smtClean="0"/>
                        <a:t>8</a:t>
                      </a: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r>
                        <a:rPr lang="en-GB" dirty="0" smtClean="0"/>
                        <a:t>18</a:t>
                      </a:r>
                      <a:endParaRPr lang="en-GB" dirty="0"/>
                    </a:p>
                  </a:txBody>
                  <a:tcPr/>
                </a:tc>
                <a:tc>
                  <a:txBody>
                    <a:bodyPr/>
                    <a:lstStyle/>
                    <a:p>
                      <a:pPr algn="ctr"/>
                      <a:endParaRPr lang="en-GB" dirty="0"/>
                    </a:p>
                  </a:txBody>
                  <a:tcPr/>
                </a:tc>
                <a:tc>
                  <a:txBody>
                    <a:bodyPr/>
                    <a:lstStyle/>
                    <a:p>
                      <a:pPr algn="ctr"/>
                      <a:endParaRPr lang="en-GB" dirty="0"/>
                    </a:p>
                  </a:txBody>
                  <a:tcPr/>
                </a:tc>
              </a:tr>
              <a:tr h="370840">
                <a:tc>
                  <a:txBody>
                    <a:bodyPr/>
                    <a:lstStyle/>
                    <a:p>
                      <a:pPr algn="ctr"/>
                      <a:r>
                        <a:rPr lang="en-GB" dirty="0" smtClean="0"/>
                        <a:t>9</a:t>
                      </a: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r>
                        <a:rPr lang="en-GB" dirty="0" smtClean="0"/>
                        <a:t>19</a:t>
                      </a:r>
                      <a:endParaRPr lang="en-GB" dirty="0"/>
                    </a:p>
                  </a:txBody>
                  <a:tcPr/>
                </a:tc>
                <a:tc>
                  <a:txBody>
                    <a:bodyPr/>
                    <a:lstStyle/>
                    <a:p>
                      <a:pPr algn="ctr"/>
                      <a:endParaRPr lang="en-GB" dirty="0"/>
                    </a:p>
                  </a:txBody>
                  <a:tcPr/>
                </a:tc>
                <a:tc>
                  <a:txBody>
                    <a:bodyPr/>
                    <a:lstStyle/>
                    <a:p>
                      <a:pPr algn="ctr"/>
                      <a:endParaRPr lang="en-GB" dirty="0"/>
                    </a:p>
                  </a:txBody>
                  <a:tcPr/>
                </a:tc>
              </a:tr>
              <a:tr h="370840">
                <a:tc>
                  <a:txBody>
                    <a:bodyPr/>
                    <a:lstStyle/>
                    <a:p>
                      <a:pPr algn="ctr"/>
                      <a:r>
                        <a:rPr lang="en-GB" dirty="0" smtClean="0"/>
                        <a:t>10</a:t>
                      </a: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r>
                        <a:rPr lang="en-GB" dirty="0" smtClean="0"/>
                        <a:t>20</a:t>
                      </a:r>
                      <a:endParaRPr lang="en-GB" dirty="0"/>
                    </a:p>
                  </a:txBody>
                  <a:tcPr/>
                </a:tc>
                <a:tc>
                  <a:txBody>
                    <a:bodyPr/>
                    <a:lstStyle/>
                    <a:p>
                      <a:pPr algn="ctr"/>
                      <a:endParaRPr lang="en-GB" dirty="0"/>
                    </a:p>
                  </a:txBody>
                  <a:tcPr/>
                </a:tc>
                <a:tc>
                  <a:txBody>
                    <a:bodyPr/>
                    <a:lstStyle/>
                    <a:p>
                      <a:pPr algn="ctr"/>
                      <a:endParaRPr lang="en-GB" dirty="0"/>
                    </a:p>
                  </a:txBody>
                  <a:tcPr/>
                </a:tc>
              </a:tr>
            </a:tbl>
          </a:graphicData>
        </a:graphic>
      </p:graphicFrame>
    </p:spTree>
    <p:extLst>
      <p:ext uri="{BB962C8B-B14F-4D97-AF65-F5344CB8AC3E}">
        <p14:creationId xmlns:p14="http://schemas.microsoft.com/office/powerpoint/2010/main" val="11509754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31123017"/>
              </p:ext>
            </p:extLst>
          </p:nvPr>
        </p:nvGraphicFramePr>
        <p:xfrm>
          <a:off x="457200" y="1600200"/>
          <a:ext cx="8229600" cy="4079240"/>
        </p:xfrm>
        <a:graphic>
          <a:graphicData uri="http://schemas.openxmlformats.org/drawingml/2006/table">
            <a:tbl>
              <a:tblPr firstRow="1" bandRow="1">
                <a:tableStyleId>{5C22544A-7EE6-4342-B048-85BDC9FD1C3A}</a:tableStyleId>
              </a:tblPr>
              <a:tblGrid>
                <a:gridCol w="586408"/>
                <a:gridCol w="2232248"/>
                <a:gridCol w="1368152"/>
                <a:gridCol w="576064"/>
                <a:gridCol w="2095128"/>
                <a:gridCol w="1371600"/>
              </a:tblGrid>
              <a:tr h="370840">
                <a:tc>
                  <a:txBody>
                    <a:bodyPr/>
                    <a:lstStyle/>
                    <a:p>
                      <a:pPr algn="ctr"/>
                      <a:r>
                        <a:rPr lang="en-GB" dirty="0" smtClean="0"/>
                        <a:t>No.</a:t>
                      </a:r>
                      <a:endParaRPr lang="en-GB" dirty="0"/>
                    </a:p>
                  </a:txBody>
                  <a:tcPr/>
                </a:tc>
                <a:tc>
                  <a:txBody>
                    <a:bodyPr/>
                    <a:lstStyle/>
                    <a:p>
                      <a:pPr algn="ctr"/>
                      <a:r>
                        <a:rPr lang="en-GB" dirty="0" smtClean="0"/>
                        <a:t>Person</a:t>
                      </a:r>
                      <a:endParaRPr lang="en-GB" dirty="0"/>
                    </a:p>
                  </a:txBody>
                  <a:tcPr/>
                </a:tc>
                <a:tc>
                  <a:txBody>
                    <a:bodyPr/>
                    <a:lstStyle/>
                    <a:p>
                      <a:pPr algn="ctr"/>
                      <a:r>
                        <a:rPr lang="en-GB" dirty="0" smtClean="0"/>
                        <a:t>Sport</a:t>
                      </a:r>
                      <a:endParaRPr lang="en-GB" dirty="0"/>
                    </a:p>
                  </a:txBody>
                  <a:tcPr/>
                </a:tc>
                <a:tc>
                  <a:txBody>
                    <a:bodyPr/>
                    <a:lstStyle/>
                    <a:p>
                      <a:pPr algn="ctr"/>
                      <a:r>
                        <a:rPr lang="en-GB" dirty="0" smtClean="0"/>
                        <a:t>No.</a:t>
                      </a:r>
                      <a:endParaRPr lang="en-GB" dirty="0"/>
                    </a:p>
                  </a:txBody>
                  <a:tcPr/>
                </a:tc>
                <a:tc>
                  <a:txBody>
                    <a:bodyPr/>
                    <a:lstStyle/>
                    <a:p>
                      <a:pPr algn="ctr"/>
                      <a:r>
                        <a:rPr lang="en-GB" dirty="0" smtClean="0"/>
                        <a:t>Person</a:t>
                      </a:r>
                      <a:endParaRPr lang="en-GB" dirty="0"/>
                    </a:p>
                  </a:txBody>
                  <a:tcPr/>
                </a:tc>
                <a:tc>
                  <a:txBody>
                    <a:bodyPr/>
                    <a:lstStyle/>
                    <a:p>
                      <a:pPr algn="ctr"/>
                      <a:r>
                        <a:rPr lang="en-GB" dirty="0" smtClean="0"/>
                        <a:t>Sport</a:t>
                      </a:r>
                      <a:endParaRPr lang="en-GB" dirty="0"/>
                    </a:p>
                  </a:txBody>
                  <a:tcPr/>
                </a:tc>
              </a:tr>
              <a:tr h="370840">
                <a:tc>
                  <a:txBody>
                    <a:bodyPr/>
                    <a:lstStyle/>
                    <a:p>
                      <a:pPr algn="ctr"/>
                      <a:r>
                        <a:rPr lang="en-GB" dirty="0" smtClean="0"/>
                        <a:t>1</a:t>
                      </a:r>
                      <a:endParaRPr lang="en-GB" dirty="0"/>
                    </a:p>
                  </a:txBody>
                  <a:tcPr/>
                </a:tc>
                <a:tc>
                  <a:txBody>
                    <a:bodyPr/>
                    <a:lstStyle/>
                    <a:p>
                      <a:pPr algn="ctr"/>
                      <a:r>
                        <a:rPr lang="en-GB" dirty="0" smtClean="0"/>
                        <a:t>Lillian Board</a:t>
                      </a:r>
                      <a:endParaRPr lang="en-GB" dirty="0"/>
                    </a:p>
                  </a:txBody>
                  <a:tcPr/>
                </a:tc>
                <a:tc>
                  <a:txBody>
                    <a:bodyPr/>
                    <a:lstStyle/>
                    <a:p>
                      <a:pPr algn="ctr"/>
                      <a:r>
                        <a:rPr lang="en-GB" dirty="0" smtClean="0"/>
                        <a:t>Athletics</a:t>
                      </a:r>
                      <a:endParaRPr lang="en-GB" dirty="0"/>
                    </a:p>
                  </a:txBody>
                  <a:tcPr/>
                </a:tc>
                <a:tc>
                  <a:txBody>
                    <a:bodyPr/>
                    <a:lstStyle/>
                    <a:p>
                      <a:pPr algn="ctr"/>
                      <a:r>
                        <a:rPr lang="en-GB" dirty="0" smtClean="0"/>
                        <a:t>11</a:t>
                      </a:r>
                      <a:endParaRPr lang="en-GB" dirty="0"/>
                    </a:p>
                  </a:txBody>
                  <a:tcPr/>
                </a:tc>
                <a:tc>
                  <a:txBody>
                    <a:bodyPr/>
                    <a:lstStyle/>
                    <a:p>
                      <a:pPr algn="ctr"/>
                      <a:r>
                        <a:rPr lang="en-GB" dirty="0" smtClean="0"/>
                        <a:t>Jade Jones</a:t>
                      </a:r>
                      <a:endParaRPr lang="en-GB" dirty="0"/>
                    </a:p>
                  </a:txBody>
                  <a:tcPr/>
                </a:tc>
                <a:tc>
                  <a:txBody>
                    <a:bodyPr/>
                    <a:lstStyle/>
                    <a:p>
                      <a:pPr algn="ctr"/>
                      <a:r>
                        <a:rPr lang="en-GB" dirty="0" smtClean="0"/>
                        <a:t>Taekwondo</a:t>
                      </a:r>
                      <a:endParaRPr lang="en-GB" dirty="0"/>
                    </a:p>
                  </a:txBody>
                  <a:tcPr/>
                </a:tc>
              </a:tr>
              <a:tr h="370840">
                <a:tc>
                  <a:txBody>
                    <a:bodyPr/>
                    <a:lstStyle/>
                    <a:p>
                      <a:pPr algn="ctr"/>
                      <a:r>
                        <a:rPr lang="en-GB" dirty="0" smtClean="0"/>
                        <a:t>2</a:t>
                      </a:r>
                      <a:endParaRPr lang="en-GB" dirty="0"/>
                    </a:p>
                  </a:txBody>
                  <a:tcPr/>
                </a:tc>
                <a:tc>
                  <a:txBody>
                    <a:bodyPr/>
                    <a:lstStyle/>
                    <a:p>
                      <a:pPr algn="ctr"/>
                      <a:r>
                        <a:rPr lang="en-GB" dirty="0" smtClean="0"/>
                        <a:t>Basil </a:t>
                      </a:r>
                      <a:r>
                        <a:rPr lang="en-GB" dirty="0" err="1" smtClean="0"/>
                        <a:t>D’Oliveira</a:t>
                      </a:r>
                      <a:endParaRPr lang="en-GB" dirty="0"/>
                    </a:p>
                  </a:txBody>
                  <a:tcPr/>
                </a:tc>
                <a:tc>
                  <a:txBody>
                    <a:bodyPr/>
                    <a:lstStyle/>
                    <a:p>
                      <a:pPr algn="ctr"/>
                      <a:r>
                        <a:rPr lang="en-GB" dirty="0" smtClean="0"/>
                        <a:t>Cricket</a:t>
                      </a:r>
                      <a:endParaRPr lang="en-GB" dirty="0"/>
                    </a:p>
                  </a:txBody>
                  <a:tcPr/>
                </a:tc>
                <a:tc>
                  <a:txBody>
                    <a:bodyPr/>
                    <a:lstStyle/>
                    <a:p>
                      <a:pPr algn="ctr"/>
                      <a:r>
                        <a:rPr lang="en-GB" dirty="0" smtClean="0"/>
                        <a:t>12</a:t>
                      </a:r>
                      <a:endParaRPr lang="en-GB" dirty="0"/>
                    </a:p>
                  </a:txBody>
                  <a:tcPr/>
                </a:tc>
                <a:tc>
                  <a:txBody>
                    <a:bodyPr/>
                    <a:lstStyle/>
                    <a:p>
                      <a:pPr algn="ctr"/>
                      <a:r>
                        <a:rPr lang="en-GB" dirty="0" smtClean="0"/>
                        <a:t>Chris </a:t>
                      </a:r>
                      <a:r>
                        <a:rPr lang="en-GB" dirty="0" err="1" smtClean="0"/>
                        <a:t>Chataway</a:t>
                      </a:r>
                      <a:endParaRPr lang="en-GB" dirty="0"/>
                    </a:p>
                  </a:txBody>
                  <a:tcPr/>
                </a:tc>
                <a:tc>
                  <a:txBody>
                    <a:bodyPr/>
                    <a:lstStyle/>
                    <a:p>
                      <a:pPr algn="ctr"/>
                      <a:r>
                        <a:rPr lang="en-GB" dirty="0" smtClean="0"/>
                        <a:t>Athletics</a:t>
                      </a:r>
                      <a:endParaRPr lang="en-GB" dirty="0"/>
                    </a:p>
                  </a:txBody>
                  <a:tcPr/>
                </a:tc>
              </a:tr>
              <a:tr h="370840">
                <a:tc>
                  <a:txBody>
                    <a:bodyPr/>
                    <a:lstStyle/>
                    <a:p>
                      <a:pPr algn="ctr"/>
                      <a:r>
                        <a:rPr lang="en-GB" dirty="0" smtClean="0"/>
                        <a:t>3</a:t>
                      </a:r>
                      <a:endParaRPr lang="en-GB" dirty="0"/>
                    </a:p>
                  </a:txBody>
                  <a:tcPr/>
                </a:tc>
                <a:tc>
                  <a:txBody>
                    <a:bodyPr/>
                    <a:lstStyle/>
                    <a:p>
                      <a:pPr algn="ctr"/>
                      <a:r>
                        <a:rPr lang="en-GB" dirty="0" err="1" smtClean="0"/>
                        <a:t>Agnieszka</a:t>
                      </a:r>
                      <a:r>
                        <a:rPr lang="en-GB" dirty="0" smtClean="0"/>
                        <a:t> </a:t>
                      </a:r>
                      <a:r>
                        <a:rPr lang="en-GB" dirty="0" err="1" smtClean="0"/>
                        <a:t>Radwanska</a:t>
                      </a:r>
                      <a:endParaRPr lang="en-GB" dirty="0"/>
                    </a:p>
                  </a:txBody>
                  <a:tcPr/>
                </a:tc>
                <a:tc>
                  <a:txBody>
                    <a:bodyPr/>
                    <a:lstStyle/>
                    <a:p>
                      <a:pPr algn="ctr"/>
                      <a:r>
                        <a:rPr lang="en-GB" dirty="0" smtClean="0"/>
                        <a:t>Tennis</a:t>
                      </a:r>
                      <a:endParaRPr lang="en-GB" dirty="0"/>
                    </a:p>
                  </a:txBody>
                  <a:tcPr/>
                </a:tc>
                <a:tc>
                  <a:txBody>
                    <a:bodyPr/>
                    <a:lstStyle/>
                    <a:p>
                      <a:pPr algn="ctr"/>
                      <a:r>
                        <a:rPr lang="en-GB" dirty="0" smtClean="0"/>
                        <a:t>13</a:t>
                      </a:r>
                      <a:endParaRPr lang="en-GB" dirty="0"/>
                    </a:p>
                  </a:txBody>
                  <a:tcPr/>
                </a:tc>
                <a:tc>
                  <a:txBody>
                    <a:bodyPr/>
                    <a:lstStyle/>
                    <a:p>
                      <a:pPr algn="ctr"/>
                      <a:r>
                        <a:rPr lang="en-GB" dirty="0" smtClean="0"/>
                        <a:t>Helen Glover</a:t>
                      </a:r>
                      <a:endParaRPr lang="en-GB" dirty="0"/>
                    </a:p>
                  </a:txBody>
                  <a:tcPr/>
                </a:tc>
                <a:tc>
                  <a:txBody>
                    <a:bodyPr/>
                    <a:lstStyle/>
                    <a:p>
                      <a:pPr algn="ctr"/>
                      <a:r>
                        <a:rPr lang="en-GB" dirty="0" smtClean="0"/>
                        <a:t>Rowing</a:t>
                      </a:r>
                      <a:endParaRPr lang="en-GB" dirty="0"/>
                    </a:p>
                  </a:txBody>
                  <a:tcPr/>
                </a:tc>
              </a:tr>
              <a:tr h="370840">
                <a:tc>
                  <a:txBody>
                    <a:bodyPr/>
                    <a:lstStyle/>
                    <a:p>
                      <a:pPr algn="ctr"/>
                      <a:r>
                        <a:rPr lang="en-GB" dirty="0" smtClean="0"/>
                        <a:t>4</a:t>
                      </a:r>
                      <a:endParaRPr lang="en-GB" dirty="0"/>
                    </a:p>
                  </a:txBody>
                  <a:tcPr/>
                </a:tc>
                <a:tc>
                  <a:txBody>
                    <a:bodyPr/>
                    <a:lstStyle/>
                    <a:p>
                      <a:pPr algn="ctr"/>
                      <a:r>
                        <a:rPr lang="en-GB" dirty="0" smtClean="0"/>
                        <a:t>Richard Johnson</a:t>
                      </a:r>
                      <a:endParaRPr lang="en-GB" dirty="0"/>
                    </a:p>
                  </a:txBody>
                  <a:tcPr/>
                </a:tc>
                <a:tc>
                  <a:txBody>
                    <a:bodyPr/>
                    <a:lstStyle/>
                    <a:p>
                      <a:pPr algn="ctr"/>
                      <a:r>
                        <a:rPr lang="en-GB" baseline="0" dirty="0" smtClean="0"/>
                        <a:t>Racing</a:t>
                      </a:r>
                      <a:endParaRPr lang="en-GB" dirty="0"/>
                    </a:p>
                  </a:txBody>
                  <a:tcPr/>
                </a:tc>
                <a:tc>
                  <a:txBody>
                    <a:bodyPr/>
                    <a:lstStyle/>
                    <a:p>
                      <a:pPr algn="ctr"/>
                      <a:r>
                        <a:rPr lang="en-GB" dirty="0" smtClean="0"/>
                        <a:t>14</a:t>
                      </a:r>
                      <a:endParaRPr lang="en-GB" dirty="0"/>
                    </a:p>
                  </a:txBody>
                  <a:tcPr/>
                </a:tc>
                <a:tc>
                  <a:txBody>
                    <a:bodyPr/>
                    <a:lstStyle/>
                    <a:p>
                      <a:pPr algn="ctr"/>
                      <a:r>
                        <a:rPr lang="en-GB" dirty="0" smtClean="0"/>
                        <a:t>Magnus </a:t>
                      </a:r>
                      <a:r>
                        <a:rPr lang="en-GB" dirty="0" err="1" smtClean="0"/>
                        <a:t>Carlsen</a:t>
                      </a:r>
                      <a:endParaRPr lang="en-GB" dirty="0"/>
                    </a:p>
                  </a:txBody>
                  <a:tcPr/>
                </a:tc>
                <a:tc>
                  <a:txBody>
                    <a:bodyPr/>
                    <a:lstStyle/>
                    <a:p>
                      <a:pPr algn="ctr"/>
                      <a:r>
                        <a:rPr lang="en-GB" dirty="0" smtClean="0"/>
                        <a:t>Chess</a:t>
                      </a:r>
                      <a:endParaRPr lang="en-GB" dirty="0"/>
                    </a:p>
                  </a:txBody>
                  <a:tcPr/>
                </a:tc>
              </a:tr>
              <a:tr h="370840">
                <a:tc>
                  <a:txBody>
                    <a:bodyPr/>
                    <a:lstStyle/>
                    <a:p>
                      <a:pPr algn="ctr"/>
                      <a:r>
                        <a:rPr lang="en-GB" dirty="0" smtClean="0"/>
                        <a:t>5</a:t>
                      </a:r>
                      <a:endParaRPr lang="en-GB" dirty="0"/>
                    </a:p>
                  </a:txBody>
                  <a:tcPr/>
                </a:tc>
                <a:tc>
                  <a:txBody>
                    <a:bodyPr/>
                    <a:lstStyle/>
                    <a:p>
                      <a:pPr algn="ctr"/>
                      <a:r>
                        <a:rPr lang="en-GB" dirty="0" smtClean="0"/>
                        <a:t>Laura </a:t>
                      </a:r>
                      <a:r>
                        <a:rPr lang="en-GB" dirty="0" err="1" smtClean="0"/>
                        <a:t>Trott</a:t>
                      </a:r>
                      <a:endParaRPr lang="en-GB" dirty="0"/>
                    </a:p>
                  </a:txBody>
                  <a:tcPr/>
                </a:tc>
                <a:tc>
                  <a:txBody>
                    <a:bodyPr/>
                    <a:lstStyle/>
                    <a:p>
                      <a:pPr algn="ctr"/>
                      <a:r>
                        <a:rPr lang="en-GB" dirty="0" smtClean="0"/>
                        <a:t>Cycling</a:t>
                      </a:r>
                      <a:endParaRPr lang="en-GB" dirty="0"/>
                    </a:p>
                  </a:txBody>
                  <a:tcPr/>
                </a:tc>
                <a:tc>
                  <a:txBody>
                    <a:bodyPr/>
                    <a:lstStyle/>
                    <a:p>
                      <a:pPr algn="ctr"/>
                      <a:r>
                        <a:rPr lang="en-GB" dirty="0" smtClean="0"/>
                        <a:t>15</a:t>
                      </a:r>
                      <a:endParaRPr lang="en-GB" dirty="0"/>
                    </a:p>
                  </a:txBody>
                  <a:tcPr/>
                </a:tc>
                <a:tc>
                  <a:txBody>
                    <a:bodyPr/>
                    <a:lstStyle/>
                    <a:p>
                      <a:pPr algn="ctr"/>
                      <a:r>
                        <a:rPr lang="en-GB" dirty="0" smtClean="0"/>
                        <a:t>Gail </a:t>
                      </a:r>
                      <a:r>
                        <a:rPr lang="en-GB" dirty="0" err="1" smtClean="0"/>
                        <a:t>Emms</a:t>
                      </a:r>
                      <a:endParaRPr lang="en-GB" dirty="0"/>
                    </a:p>
                  </a:txBody>
                  <a:tcPr/>
                </a:tc>
                <a:tc>
                  <a:txBody>
                    <a:bodyPr/>
                    <a:lstStyle/>
                    <a:p>
                      <a:pPr algn="ctr"/>
                      <a:r>
                        <a:rPr lang="en-GB" dirty="0" smtClean="0"/>
                        <a:t>Badminton</a:t>
                      </a:r>
                      <a:endParaRPr lang="en-GB" dirty="0"/>
                    </a:p>
                  </a:txBody>
                  <a:tcPr/>
                </a:tc>
              </a:tr>
              <a:tr h="370840">
                <a:tc>
                  <a:txBody>
                    <a:bodyPr/>
                    <a:lstStyle/>
                    <a:p>
                      <a:pPr algn="ctr"/>
                      <a:r>
                        <a:rPr lang="en-GB" dirty="0" smtClean="0"/>
                        <a:t>6</a:t>
                      </a:r>
                      <a:endParaRPr lang="en-GB" dirty="0"/>
                    </a:p>
                  </a:txBody>
                  <a:tcPr/>
                </a:tc>
                <a:tc>
                  <a:txBody>
                    <a:bodyPr/>
                    <a:lstStyle/>
                    <a:p>
                      <a:pPr algn="ctr"/>
                      <a:r>
                        <a:rPr lang="en-GB" dirty="0" err="1" smtClean="0"/>
                        <a:t>Matty</a:t>
                      </a:r>
                      <a:r>
                        <a:rPr lang="en-GB" dirty="0" smtClean="0"/>
                        <a:t> </a:t>
                      </a:r>
                      <a:r>
                        <a:rPr lang="en-GB" dirty="0" err="1" smtClean="0"/>
                        <a:t>Fryatt</a:t>
                      </a:r>
                      <a:endParaRPr lang="en-GB" dirty="0"/>
                    </a:p>
                  </a:txBody>
                  <a:tcPr/>
                </a:tc>
                <a:tc>
                  <a:txBody>
                    <a:bodyPr/>
                    <a:lstStyle/>
                    <a:p>
                      <a:pPr algn="ctr"/>
                      <a:r>
                        <a:rPr lang="en-GB" dirty="0" smtClean="0"/>
                        <a:t>Football</a:t>
                      </a:r>
                      <a:endParaRPr lang="en-GB" dirty="0"/>
                    </a:p>
                  </a:txBody>
                  <a:tcPr/>
                </a:tc>
                <a:tc>
                  <a:txBody>
                    <a:bodyPr/>
                    <a:lstStyle/>
                    <a:p>
                      <a:pPr algn="ctr"/>
                      <a:r>
                        <a:rPr lang="en-GB" dirty="0" smtClean="0"/>
                        <a:t>16</a:t>
                      </a:r>
                      <a:endParaRPr lang="en-GB" dirty="0"/>
                    </a:p>
                  </a:txBody>
                  <a:tcPr/>
                </a:tc>
                <a:tc>
                  <a:txBody>
                    <a:bodyPr/>
                    <a:lstStyle/>
                    <a:p>
                      <a:pPr algn="ctr"/>
                      <a:r>
                        <a:rPr lang="en-GB" dirty="0" smtClean="0"/>
                        <a:t>Sam Burgess</a:t>
                      </a:r>
                      <a:endParaRPr lang="en-GB" dirty="0"/>
                    </a:p>
                  </a:txBody>
                  <a:tcPr/>
                </a:tc>
                <a:tc>
                  <a:txBody>
                    <a:bodyPr/>
                    <a:lstStyle/>
                    <a:p>
                      <a:pPr algn="ctr"/>
                      <a:r>
                        <a:rPr lang="en-GB" dirty="0" smtClean="0"/>
                        <a:t>Rugby</a:t>
                      </a:r>
                      <a:endParaRPr lang="en-GB" dirty="0"/>
                    </a:p>
                  </a:txBody>
                  <a:tcPr/>
                </a:tc>
              </a:tr>
              <a:tr h="370840">
                <a:tc>
                  <a:txBody>
                    <a:bodyPr/>
                    <a:lstStyle/>
                    <a:p>
                      <a:pPr algn="ctr"/>
                      <a:r>
                        <a:rPr lang="en-GB" dirty="0" smtClean="0"/>
                        <a:t>7</a:t>
                      </a:r>
                      <a:endParaRPr lang="en-GB" dirty="0"/>
                    </a:p>
                  </a:txBody>
                  <a:tcPr/>
                </a:tc>
                <a:tc>
                  <a:txBody>
                    <a:bodyPr/>
                    <a:lstStyle/>
                    <a:p>
                      <a:pPr algn="ctr"/>
                      <a:r>
                        <a:rPr lang="en-GB" dirty="0" smtClean="0"/>
                        <a:t>Eve </a:t>
                      </a:r>
                      <a:r>
                        <a:rPr lang="en-GB" dirty="0" err="1" smtClean="0"/>
                        <a:t>Muirhead</a:t>
                      </a:r>
                      <a:endParaRPr lang="en-GB" dirty="0"/>
                    </a:p>
                  </a:txBody>
                  <a:tcPr/>
                </a:tc>
                <a:tc>
                  <a:txBody>
                    <a:bodyPr/>
                    <a:lstStyle/>
                    <a:p>
                      <a:pPr algn="ctr"/>
                      <a:r>
                        <a:rPr lang="en-GB" dirty="0" smtClean="0"/>
                        <a:t>Curling</a:t>
                      </a:r>
                      <a:endParaRPr lang="en-GB" dirty="0"/>
                    </a:p>
                  </a:txBody>
                  <a:tcPr/>
                </a:tc>
                <a:tc>
                  <a:txBody>
                    <a:bodyPr/>
                    <a:lstStyle/>
                    <a:p>
                      <a:pPr algn="ctr"/>
                      <a:r>
                        <a:rPr lang="en-GB" dirty="0" smtClean="0"/>
                        <a:t>17</a:t>
                      </a:r>
                      <a:endParaRPr lang="en-GB" dirty="0"/>
                    </a:p>
                  </a:txBody>
                  <a:tcPr/>
                </a:tc>
                <a:tc>
                  <a:txBody>
                    <a:bodyPr/>
                    <a:lstStyle/>
                    <a:p>
                      <a:pPr algn="ctr"/>
                      <a:r>
                        <a:rPr lang="en-GB" dirty="0" smtClean="0"/>
                        <a:t>Fran </a:t>
                      </a:r>
                      <a:r>
                        <a:rPr lang="en-GB" dirty="0" err="1" smtClean="0"/>
                        <a:t>Halsall</a:t>
                      </a:r>
                      <a:endParaRPr lang="en-GB" dirty="0"/>
                    </a:p>
                  </a:txBody>
                  <a:tcPr/>
                </a:tc>
                <a:tc>
                  <a:txBody>
                    <a:bodyPr/>
                    <a:lstStyle/>
                    <a:p>
                      <a:pPr algn="ctr"/>
                      <a:r>
                        <a:rPr lang="en-GB" dirty="0" smtClean="0"/>
                        <a:t>Swimming</a:t>
                      </a:r>
                      <a:endParaRPr lang="en-GB" dirty="0"/>
                    </a:p>
                  </a:txBody>
                  <a:tcPr/>
                </a:tc>
              </a:tr>
              <a:tr h="370840">
                <a:tc>
                  <a:txBody>
                    <a:bodyPr/>
                    <a:lstStyle/>
                    <a:p>
                      <a:pPr algn="ctr"/>
                      <a:r>
                        <a:rPr lang="en-GB" dirty="0" smtClean="0"/>
                        <a:t>8</a:t>
                      </a:r>
                      <a:endParaRPr lang="en-GB" dirty="0"/>
                    </a:p>
                  </a:txBody>
                  <a:tcPr/>
                </a:tc>
                <a:tc>
                  <a:txBody>
                    <a:bodyPr/>
                    <a:lstStyle/>
                    <a:p>
                      <a:pPr algn="ctr"/>
                      <a:r>
                        <a:rPr lang="en-GB" dirty="0" smtClean="0"/>
                        <a:t>Judd Trump</a:t>
                      </a:r>
                      <a:endParaRPr lang="en-GB" dirty="0"/>
                    </a:p>
                  </a:txBody>
                  <a:tcPr/>
                </a:tc>
                <a:tc>
                  <a:txBody>
                    <a:bodyPr/>
                    <a:lstStyle/>
                    <a:p>
                      <a:pPr algn="ctr"/>
                      <a:r>
                        <a:rPr lang="en-GB" dirty="0" smtClean="0"/>
                        <a:t>Snooker</a:t>
                      </a:r>
                      <a:endParaRPr lang="en-GB" dirty="0"/>
                    </a:p>
                  </a:txBody>
                  <a:tcPr/>
                </a:tc>
                <a:tc>
                  <a:txBody>
                    <a:bodyPr/>
                    <a:lstStyle/>
                    <a:p>
                      <a:pPr algn="ctr"/>
                      <a:r>
                        <a:rPr lang="en-GB" dirty="0" smtClean="0"/>
                        <a:t>18</a:t>
                      </a:r>
                      <a:endParaRPr lang="en-GB" dirty="0"/>
                    </a:p>
                  </a:txBody>
                  <a:tcPr/>
                </a:tc>
                <a:tc>
                  <a:txBody>
                    <a:bodyPr/>
                    <a:lstStyle/>
                    <a:p>
                      <a:pPr algn="ctr"/>
                      <a:r>
                        <a:rPr lang="en-GB" dirty="0" smtClean="0"/>
                        <a:t>Kristian Thomas</a:t>
                      </a:r>
                      <a:endParaRPr lang="en-GB" dirty="0"/>
                    </a:p>
                  </a:txBody>
                  <a:tcPr/>
                </a:tc>
                <a:tc>
                  <a:txBody>
                    <a:bodyPr/>
                    <a:lstStyle/>
                    <a:p>
                      <a:pPr algn="ctr"/>
                      <a:r>
                        <a:rPr lang="en-GB" dirty="0" smtClean="0"/>
                        <a:t>Gymnastics</a:t>
                      </a:r>
                      <a:endParaRPr lang="en-GB" dirty="0"/>
                    </a:p>
                  </a:txBody>
                  <a:tcPr/>
                </a:tc>
              </a:tr>
              <a:tr h="370840">
                <a:tc>
                  <a:txBody>
                    <a:bodyPr/>
                    <a:lstStyle/>
                    <a:p>
                      <a:pPr algn="ctr"/>
                      <a:r>
                        <a:rPr lang="en-GB" dirty="0" smtClean="0"/>
                        <a:t>9</a:t>
                      </a:r>
                      <a:endParaRPr lang="en-GB" dirty="0"/>
                    </a:p>
                  </a:txBody>
                  <a:tcPr/>
                </a:tc>
                <a:tc>
                  <a:txBody>
                    <a:bodyPr/>
                    <a:lstStyle/>
                    <a:p>
                      <a:pPr algn="ctr"/>
                      <a:r>
                        <a:rPr lang="en-GB" dirty="0" smtClean="0"/>
                        <a:t>Katy Taylor</a:t>
                      </a:r>
                      <a:endParaRPr lang="en-GB" dirty="0"/>
                    </a:p>
                  </a:txBody>
                  <a:tcPr/>
                </a:tc>
                <a:tc>
                  <a:txBody>
                    <a:bodyPr/>
                    <a:lstStyle/>
                    <a:p>
                      <a:pPr algn="ctr"/>
                      <a:r>
                        <a:rPr lang="en-GB" dirty="0" smtClean="0"/>
                        <a:t>Boxing</a:t>
                      </a:r>
                      <a:endParaRPr lang="en-GB" dirty="0"/>
                    </a:p>
                  </a:txBody>
                  <a:tcPr/>
                </a:tc>
                <a:tc>
                  <a:txBody>
                    <a:bodyPr/>
                    <a:lstStyle/>
                    <a:p>
                      <a:pPr algn="ctr"/>
                      <a:r>
                        <a:rPr lang="en-GB" dirty="0" smtClean="0"/>
                        <a:t>19</a:t>
                      </a:r>
                      <a:endParaRPr lang="en-GB" dirty="0"/>
                    </a:p>
                  </a:txBody>
                  <a:tcPr/>
                </a:tc>
                <a:tc>
                  <a:txBody>
                    <a:bodyPr/>
                    <a:lstStyle/>
                    <a:p>
                      <a:pPr algn="ctr"/>
                      <a:r>
                        <a:rPr lang="en-GB" dirty="0" err="1" smtClean="0"/>
                        <a:t>Eniola</a:t>
                      </a:r>
                      <a:r>
                        <a:rPr lang="en-GB" baseline="0" dirty="0" smtClean="0"/>
                        <a:t> </a:t>
                      </a:r>
                      <a:r>
                        <a:rPr lang="en-GB" baseline="0" smtClean="0"/>
                        <a:t>Aluko</a:t>
                      </a:r>
                      <a:endParaRPr lang="en-GB" dirty="0"/>
                    </a:p>
                  </a:txBody>
                  <a:tcPr/>
                </a:tc>
                <a:tc>
                  <a:txBody>
                    <a:bodyPr/>
                    <a:lstStyle/>
                    <a:p>
                      <a:pPr algn="ctr"/>
                      <a:r>
                        <a:rPr lang="en-GB" dirty="0" smtClean="0"/>
                        <a:t>Football</a:t>
                      </a:r>
                      <a:endParaRPr lang="en-GB" dirty="0"/>
                    </a:p>
                  </a:txBody>
                  <a:tcPr/>
                </a:tc>
              </a:tr>
              <a:tr h="370840">
                <a:tc>
                  <a:txBody>
                    <a:bodyPr/>
                    <a:lstStyle/>
                    <a:p>
                      <a:pPr algn="ctr"/>
                      <a:r>
                        <a:rPr lang="en-GB" dirty="0" smtClean="0"/>
                        <a:t>10</a:t>
                      </a:r>
                      <a:endParaRPr lang="en-GB" dirty="0"/>
                    </a:p>
                  </a:txBody>
                  <a:tcPr/>
                </a:tc>
                <a:tc>
                  <a:txBody>
                    <a:bodyPr/>
                    <a:lstStyle/>
                    <a:p>
                      <a:pPr algn="ctr"/>
                      <a:r>
                        <a:rPr lang="en-GB" dirty="0" smtClean="0"/>
                        <a:t>Charlie Lister</a:t>
                      </a:r>
                      <a:endParaRPr lang="en-GB" dirty="0"/>
                    </a:p>
                  </a:txBody>
                  <a:tcPr/>
                </a:tc>
                <a:tc>
                  <a:txBody>
                    <a:bodyPr/>
                    <a:lstStyle/>
                    <a:p>
                      <a:pPr algn="ctr"/>
                      <a:r>
                        <a:rPr lang="en-GB" dirty="0" smtClean="0"/>
                        <a:t>Greyhounds</a:t>
                      </a:r>
                      <a:endParaRPr lang="en-GB" dirty="0"/>
                    </a:p>
                  </a:txBody>
                  <a:tcPr/>
                </a:tc>
                <a:tc>
                  <a:txBody>
                    <a:bodyPr/>
                    <a:lstStyle/>
                    <a:p>
                      <a:pPr algn="ctr"/>
                      <a:r>
                        <a:rPr lang="en-GB" dirty="0" smtClean="0"/>
                        <a:t>20</a:t>
                      </a:r>
                      <a:endParaRPr lang="en-GB" dirty="0"/>
                    </a:p>
                  </a:txBody>
                  <a:tcPr/>
                </a:tc>
                <a:tc>
                  <a:txBody>
                    <a:bodyPr/>
                    <a:lstStyle/>
                    <a:p>
                      <a:pPr algn="ctr"/>
                      <a:r>
                        <a:rPr lang="en-GB" dirty="0" smtClean="0"/>
                        <a:t>Fred Couples</a:t>
                      </a:r>
                      <a:endParaRPr lang="en-GB" dirty="0"/>
                    </a:p>
                  </a:txBody>
                  <a:tcPr/>
                </a:tc>
                <a:tc>
                  <a:txBody>
                    <a:bodyPr/>
                    <a:lstStyle/>
                    <a:p>
                      <a:pPr algn="ctr"/>
                      <a:r>
                        <a:rPr lang="en-GB" dirty="0" smtClean="0"/>
                        <a:t>Golf</a:t>
                      </a:r>
                      <a:endParaRPr lang="en-GB" dirty="0"/>
                    </a:p>
                  </a:txBody>
                  <a:tcPr/>
                </a:tc>
              </a:tr>
            </a:tbl>
          </a:graphicData>
        </a:graphic>
      </p:graphicFrame>
    </p:spTree>
    <p:extLst>
      <p:ext uri="{BB962C8B-B14F-4D97-AF65-F5344CB8AC3E}">
        <p14:creationId xmlns:p14="http://schemas.microsoft.com/office/powerpoint/2010/main" val="30857593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Target</a:t>
            </a:r>
            <a:endParaRPr lang="en-GB" dirty="0"/>
          </a:p>
        </p:txBody>
      </p:sp>
      <p:sp>
        <p:nvSpPr>
          <p:cNvPr id="3" name="TextBox 2"/>
          <p:cNvSpPr txBox="1"/>
          <p:nvPr/>
        </p:nvSpPr>
        <p:spPr>
          <a:xfrm>
            <a:off x="1187625" y="1772816"/>
            <a:ext cx="6912768" cy="2554545"/>
          </a:xfrm>
          <a:prstGeom prst="rect">
            <a:avLst/>
          </a:prstGeom>
          <a:noFill/>
        </p:spPr>
        <p:txBody>
          <a:bodyPr wrap="square" rtlCol="0">
            <a:spAutoFit/>
          </a:bodyPr>
          <a:lstStyle/>
          <a:p>
            <a:pPr algn="ctr"/>
            <a:r>
              <a:rPr lang="en-GB" sz="4000" dirty="0" smtClean="0"/>
              <a:t>The target was 700 points.</a:t>
            </a:r>
          </a:p>
          <a:p>
            <a:pPr algn="ctr"/>
            <a:r>
              <a:rPr lang="en-GB" sz="4000" dirty="0" smtClean="0"/>
              <a:t>How did you do? </a:t>
            </a:r>
          </a:p>
          <a:p>
            <a:pPr algn="ctr"/>
            <a:r>
              <a:rPr lang="en-GB" sz="4000" dirty="0" smtClean="0"/>
              <a:t>Did you meet the target, or even surpass it?</a:t>
            </a:r>
            <a:endParaRPr lang="en-GB" sz="4000" dirty="0"/>
          </a:p>
        </p:txBody>
      </p:sp>
    </p:spTree>
    <p:extLst>
      <p:ext uri="{BB962C8B-B14F-4D97-AF65-F5344CB8AC3E}">
        <p14:creationId xmlns:p14="http://schemas.microsoft.com/office/powerpoint/2010/main" val="29716961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224136"/>
          </a:xfrm>
        </p:spPr>
        <p:txBody>
          <a:bodyPr>
            <a:normAutofit fontScale="90000"/>
          </a:bodyPr>
          <a:lstStyle/>
          <a:p>
            <a:r>
              <a:rPr lang="en-GB" dirty="0" smtClean="0"/>
              <a:t>Winner Takes All</a:t>
            </a:r>
            <a:br>
              <a:rPr lang="en-GB" dirty="0" smtClean="0"/>
            </a:br>
            <a:r>
              <a:rPr lang="en-GB" dirty="0" smtClean="0"/>
              <a:t>1975 – 1988</a:t>
            </a:r>
            <a:br>
              <a:rPr lang="en-GB" dirty="0" smtClean="0"/>
            </a:br>
            <a:endParaRPr lang="en-GB"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5736" y="1700808"/>
            <a:ext cx="4824536" cy="3867320"/>
          </a:xfrm>
          <a:prstGeom prst="rect">
            <a:avLst/>
          </a:prstGeom>
          <a:noFill/>
          <a:ln>
            <a:noFill/>
          </a:ln>
        </p:spPr>
      </p:pic>
    </p:spTree>
    <p:extLst>
      <p:ext uri="{BB962C8B-B14F-4D97-AF65-F5344CB8AC3E}">
        <p14:creationId xmlns:p14="http://schemas.microsoft.com/office/powerpoint/2010/main" val="14245900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Winner Takes All Rules</a:t>
            </a:r>
            <a:endParaRPr lang="en-GB" dirty="0"/>
          </a:p>
        </p:txBody>
      </p:sp>
      <p:sp>
        <p:nvSpPr>
          <p:cNvPr id="3" name="Content Placeholder 2"/>
          <p:cNvSpPr>
            <a:spLocks noGrp="1"/>
          </p:cNvSpPr>
          <p:nvPr>
            <p:ph idx="1"/>
          </p:nvPr>
        </p:nvSpPr>
        <p:spPr/>
        <p:txBody>
          <a:bodyPr>
            <a:normAutofit/>
          </a:bodyPr>
          <a:lstStyle/>
          <a:p>
            <a:pPr marL="0" indent="0" algn="ctr">
              <a:buNone/>
            </a:pPr>
            <a:r>
              <a:rPr lang="en-GB" dirty="0" smtClean="0"/>
              <a:t>In this round there are 20 questions. For each question you can stake up to half the points you own at that point.</a:t>
            </a:r>
          </a:p>
          <a:p>
            <a:pPr marL="0" indent="0" algn="ctr">
              <a:buNone/>
            </a:pPr>
            <a:r>
              <a:rPr lang="en-GB" dirty="0" smtClean="0"/>
              <a:t>If you are correct you profit by those points, but if you choose wrongly you lose those points.</a:t>
            </a:r>
          </a:p>
          <a:p>
            <a:pPr marL="0" indent="0" algn="ctr">
              <a:buNone/>
            </a:pPr>
            <a:r>
              <a:rPr lang="en-GB" dirty="0" smtClean="0"/>
              <a:t>Your target at the end of this quiz is to achieve 20,000 points.</a:t>
            </a:r>
            <a:endParaRPr lang="en-GB" dirty="0"/>
          </a:p>
        </p:txBody>
      </p:sp>
    </p:spTree>
    <p:extLst>
      <p:ext uri="{BB962C8B-B14F-4D97-AF65-F5344CB8AC3E}">
        <p14:creationId xmlns:p14="http://schemas.microsoft.com/office/powerpoint/2010/main" val="64090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Rules of the Quiz</a:t>
            </a:r>
            <a:endParaRPr lang="en-GB" dirty="0"/>
          </a:p>
        </p:txBody>
      </p:sp>
      <p:sp>
        <p:nvSpPr>
          <p:cNvPr id="3" name="Content Placeholder 2"/>
          <p:cNvSpPr>
            <a:spLocks noGrp="1"/>
          </p:cNvSpPr>
          <p:nvPr>
            <p:ph idx="1"/>
          </p:nvPr>
        </p:nvSpPr>
        <p:spPr/>
        <p:txBody>
          <a:bodyPr>
            <a:normAutofit fontScale="92500"/>
          </a:bodyPr>
          <a:lstStyle/>
          <a:p>
            <a:pPr marL="571500" indent="-571500">
              <a:buAutoNum type="romanLcParenBoth"/>
            </a:pPr>
            <a:r>
              <a:rPr lang="en-GB" dirty="0" smtClean="0"/>
              <a:t>In Round 1, the Question of Sport round, you will be shown 20 sporting personalities. Identify them and receive 25 pts for each. </a:t>
            </a:r>
            <a:r>
              <a:rPr lang="en-GB" dirty="0"/>
              <a:t>I</a:t>
            </a:r>
            <a:r>
              <a:rPr lang="en-GB" dirty="0" smtClean="0"/>
              <a:t>dentify their sport for a bonus 25 pts for each.</a:t>
            </a:r>
          </a:p>
          <a:p>
            <a:pPr marL="571500" indent="-571500">
              <a:buAutoNum type="romanLcParenBoth"/>
            </a:pPr>
            <a:r>
              <a:rPr lang="en-GB" dirty="0" smtClean="0"/>
              <a:t>At the end of Round 1 you will have anything between 0 and 1000 pts. In the Winner Takes all round there are 20 questions. You can stake up to half the points you own. If correct you win those points, but if wrong you lose them.</a:t>
            </a:r>
            <a:endParaRPr lang="en-GB" dirty="0"/>
          </a:p>
        </p:txBody>
      </p:sp>
    </p:spTree>
    <p:extLst>
      <p:ext uri="{BB962C8B-B14F-4D97-AF65-F5344CB8AC3E}">
        <p14:creationId xmlns:p14="http://schemas.microsoft.com/office/powerpoint/2010/main" val="29626972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a:xfrm>
            <a:off x="457200" y="274638"/>
            <a:ext cx="8229600" cy="2074242"/>
          </a:xfrm>
        </p:spPr>
        <p:txBody>
          <a:bodyPr/>
          <a:lstStyle/>
          <a:p>
            <a:pPr eaLnBrk="1" hangingPunct="1"/>
            <a:r>
              <a:rPr lang="en-GB" sz="2800" dirty="0" smtClean="0"/>
              <a:t>Question 1</a:t>
            </a:r>
            <a:br>
              <a:rPr lang="en-GB" sz="2800" dirty="0" smtClean="0"/>
            </a:br>
            <a:r>
              <a:rPr lang="en-GB" sz="2800" dirty="0" smtClean="0"/>
              <a:t>Which of the football teams shown below has never won the F A Cup?</a:t>
            </a:r>
          </a:p>
        </p:txBody>
      </p:sp>
      <p:graphicFrame>
        <p:nvGraphicFramePr>
          <p:cNvPr id="385027" name="Group 3"/>
          <p:cNvGraphicFramePr>
            <a:graphicFrameLocks noGrp="1"/>
          </p:cNvGraphicFramePr>
          <p:nvPr>
            <p:ph idx="1"/>
            <p:extLst>
              <p:ext uri="{D42A27DB-BD31-4B8C-83A1-F6EECF244321}">
                <p14:modId xmlns:p14="http://schemas.microsoft.com/office/powerpoint/2010/main" val="200312924"/>
              </p:ext>
            </p:extLst>
          </p:nvPr>
        </p:nvGraphicFramePr>
        <p:xfrm>
          <a:off x="457200" y="2492898"/>
          <a:ext cx="8229600" cy="3241150"/>
        </p:xfrm>
        <a:graphic>
          <a:graphicData uri="http://schemas.openxmlformats.org/drawingml/2006/table">
            <a:tbl>
              <a:tblPr/>
              <a:tblGrid>
                <a:gridCol w="2170113"/>
                <a:gridCol w="6059487"/>
              </a:tblGrid>
              <a:tr h="6482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Leicester City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82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Bury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82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Barnsley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82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err="1" smtClean="0">
                          <a:ln>
                            <a:noFill/>
                          </a:ln>
                          <a:solidFill>
                            <a:schemeClr val="tx1"/>
                          </a:solidFill>
                          <a:effectLst/>
                          <a:latin typeface="Arial" charset="0"/>
                          <a:cs typeface="Arial" charset="0"/>
                        </a:rPr>
                        <a:t>Notts</a:t>
                      </a:r>
                      <a:r>
                        <a:rPr kumimoji="0" lang="en-GB" sz="2800" b="0" i="0" u="none" strike="noStrike" cap="none" normalizeH="0" baseline="0" dirty="0" smtClean="0">
                          <a:ln>
                            <a:noFill/>
                          </a:ln>
                          <a:solidFill>
                            <a:schemeClr val="tx1"/>
                          </a:solidFill>
                          <a:effectLst/>
                          <a:latin typeface="Arial" charset="0"/>
                          <a:cs typeface="Arial" charset="0"/>
                        </a:rPr>
                        <a:t> County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82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Bradford City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0432660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5026"/>
                                        </p:tgtEl>
                                        <p:attrNameLst>
                                          <p:attrName>style.visibility</p:attrName>
                                        </p:attrNameLst>
                                      </p:cBhvr>
                                      <p:to>
                                        <p:strVal val="visible"/>
                                      </p:to>
                                    </p:set>
                                    <p:animEffect transition="in" filter="fade">
                                      <p:cBhvr>
                                        <p:cTn id="7" dur="2000"/>
                                        <p:tgtEl>
                                          <p:spTgt spid="385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26"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a:xfrm>
            <a:off x="457200" y="274638"/>
            <a:ext cx="8229600" cy="2074242"/>
          </a:xfrm>
        </p:spPr>
        <p:txBody>
          <a:bodyPr/>
          <a:lstStyle/>
          <a:p>
            <a:pPr eaLnBrk="1" hangingPunct="1"/>
            <a:r>
              <a:rPr lang="en-GB" sz="2800" dirty="0" smtClean="0"/>
              <a:t>Question 1</a:t>
            </a:r>
            <a:br>
              <a:rPr lang="en-GB" sz="2800" dirty="0" smtClean="0"/>
            </a:br>
            <a:r>
              <a:rPr lang="en-GB" sz="2800" dirty="0" smtClean="0"/>
              <a:t>Which of the football teams shown below has never won the F A Cup?</a:t>
            </a:r>
          </a:p>
        </p:txBody>
      </p:sp>
      <p:graphicFrame>
        <p:nvGraphicFramePr>
          <p:cNvPr id="385027" name="Group 3"/>
          <p:cNvGraphicFramePr>
            <a:graphicFrameLocks noGrp="1"/>
          </p:cNvGraphicFramePr>
          <p:nvPr>
            <p:ph idx="1"/>
            <p:extLst>
              <p:ext uri="{D42A27DB-BD31-4B8C-83A1-F6EECF244321}">
                <p14:modId xmlns:p14="http://schemas.microsoft.com/office/powerpoint/2010/main" val="1235727707"/>
              </p:ext>
            </p:extLst>
          </p:nvPr>
        </p:nvGraphicFramePr>
        <p:xfrm>
          <a:off x="457200" y="2132858"/>
          <a:ext cx="8229600" cy="2880318"/>
        </p:xfrm>
        <a:graphic>
          <a:graphicData uri="http://schemas.openxmlformats.org/drawingml/2006/table">
            <a:tbl>
              <a:tblPr/>
              <a:tblGrid>
                <a:gridCol w="2170113"/>
                <a:gridCol w="6059487"/>
              </a:tblGrid>
              <a:tr h="57606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Leicester City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0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Bury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0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Barnsley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0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err="1" smtClean="0">
                          <a:ln>
                            <a:noFill/>
                          </a:ln>
                          <a:solidFill>
                            <a:schemeClr val="tx1"/>
                          </a:solidFill>
                          <a:effectLst/>
                          <a:latin typeface="Arial" charset="0"/>
                          <a:cs typeface="Arial" charset="0"/>
                        </a:rPr>
                        <a:t>Notts</a:t>
                      </a:r>
                      <a:r>
                        <a:rPr kumimoji="0" lang="en-GB" sz="2800" b="0" i="0" u="none" strike="noStrike" cap="none" normalizeH="0" baseline="0" dirty="0" smtClean="0">
                          <a:ln>
                            <a:noFill/>
                          </a:ln>
                          <a:solidFill>
                            <a:schemeClr val="tx1"/>
                          </a:solidFill>
                          <a:effectLst/>
                          <a:latin typeface="Arial" charset="0"/>
                          <a:cs typeface="Arial" charset="0"/>
                        </a:rPr>
                        <a:t> County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0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Bradford City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TextBox 1"/>
          <p:cNvSpPr txBox="1"/>
          <p:nvPr/>
        </p:nvSpPr>
        <p:spPr>
          <a:xfrm>
            <a:off x="755576" y="5373216"/>
            <a:ext cx="7554184" cy="369332"/>
          </a:xfrm>
          <a:prstGeom prst="rect">
            <a:avLst/>
          </a:prstGeom>
          <a:noFill/>
        </p:spPr>
        <p:txBody>
          <a:bodyPr wrap="none" rtlCol="0">
            <a:spAutoFit/>
          </a:bodyPr>
          <a:lstStyle/>
          <a:p>
            <a:r>
              <a:rPr lang="en-GB" dirty="0" smtClean="0"/>
              <a:t>Bury 1900, 1903  Barnsley 1912  </a:t>
            </a:r>
            <a:r>
              <a:rPr lang="en-GB" dirty="0" err="1" smtClean="0"/>
              <a:t>Notts</a:t>
            </a:r>
            <a:r>
              <a:rPr lang="en-GB" dirty="0" smtClean="0"/>
              <a:t> County 1894  Bradford City 1911</a:t>
            </a:r>
            <a:endParaRPr lang="en-GB" dirty="0"/>
          </a:p>
        </p:txBody>
      </p:sp>
    </p:spTree>
    <p:extLst>
      <p:ext uri="{BB962C8B-B14F-4D97-AF65-F5344CB8AC3E}">
        <p14:creationId xmlns:p14="http://schemas.microsoft.com/office/powerpoint/2010/main" val="3101041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5026"/>
                                        </p:tgtEl>
                                        <p:attrNameLst>
                                          <p:attrName>style.visibility</p:attrName>
                                        </p:attrNameLst>
                                      </p:cBhvr>
                                      <p:to>
                                        <p:strVal val="visible"/>
                                      </p:to>
                                    </p:set>
                                    <p:animEffect transition="in" filter="fade">
                                      <p:cBhvr>
                                        <p:cTn id="7" dur="2000"/>
                                        <p:tgtEl>
                                          <p:spTgt spid="385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476673"/>
            <a:ext cx="8229600" cy="940966"/>
          </a:xfrm>
        </p:spPr>
        <p:txBody>
          <a:bodyPr/>
          <a:lstStyle/>
          <a:p>
            <a:pPr eaLnBrk="1" hangingPunct="1"/>
            <a:r>
              <a:rPr lang="en-US" sz="2800" dirty="0" smtClean="0"/>
              <a:t>Question 2</a:t>
            </a:r>
            <a:br>
              <a:rPr lang="en-US" sz="2800" dirty="0" smtClean="0"/>
            </a:br>
            <a:r>
              <a:rPr lang="en-US" sz="2800" dirty="0" smtClean="0"/>
              <a:t>What is the TOTAL number of letters in these Shakespeare plays beginning with T?</a:t>
            </a:r>
          </a:p>
        </p:txBody>
      </p:sp>
      <p:graphicFrame>
        <p:nvGraphicFramePr>
          <p:cNvPr id="369668" name="Group 4"/>
          <p:cNvGraphicFramePr>
            <a:graphicFrameLocks noGrp="1"/>
          </p:cNvGraphicFramePr>
          <p:nvPr>
            <p:ph sz="half" idx="2"/>
            <p:extLst>
              <p:ext uri="{D42A27DB-BD31-4B8C-83A1-F6EECF244321}">
                <p14:modId xmlns:p14="http://schemas.microsoft.com/office/powerpoint/2010/main" val="4162408201"/>
              </p:ext>
            </p:extLst>
          </p:nvPr>
        </p:nvGraphicFramePr>
        <p:xfrm>
          <a:off x="971600" y="4149079"/>
          <a:ext cx="7715200" cy="2590800"/>
        </p:xfrm>
        <a:graphic>
          <a:graphicData uri="http://schemas.openxmlformats.org/drawingml/2006/table">
            <a:tbl>
              <a:tblPr/>
              <a:tblGrid>
                <a:gridCol w="2386500"/>
                <a:gridCol w="5328700"/>
              </a:tblGrid>
              <a:tr h="44621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80</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621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81</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621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82</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621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83</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621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84</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Content Placeholder 1"/>
          <p:cNvSpPr>
            <a:spLocks noGrp="1"/>
          </p:cNvSpPr>
          <p:nvPr>
            <p:ph sz="half" idx="1"/>
          </p:nvPr>
        </p:nvSpPr>
        <p:spPr>
          <a:xfrm>
            <a:off x="457200" y="1700808"/>
            <a:ext cx="7859216" cy="1944216"/>
          </a:xfrm>
        </p:spPr>
        <p:txBody>
          <a:bodyPr/>
          <a:lstStyle/>
          <a:p>
            <a:pPr marL="0" indent="0" algn="ctr">
              <a:buNone/>
            </a:pPr>
            <a:r>
              <a:rPr lang="en-GB" sz="2400" dirty="0" smtClean="0"/>
              <a:t>TA…….  ….   …..    ……..EW</a:t>
            </a:r>
          </a:p>
          <a:p>
            <a:pPr marL="0" indent="0" algn="ctr">
              <a:buNone/>
            </a:pPr>
            <a:r>
              <a:rPr lang="en-GB" sz="2400" dirty="0" smtClean="0"/>
              <a:t>TI……..  …………….US</a:t>
            </a:r>
          </a:p>
          <a:p>
            <a:pPr marL="0" indent="0" algn="ctr">
              <a:buNone/>
            </a:pPr>
            <a:r>
              <a:rPr lang="en-GB" sz="2400" dirty="0" smtClean="0"/>
              <a:t>TR…………   ….   ……………DA</a:t>
            </a:r>
          </a:p>
          <a:p>
            <a:pPr marL="0" indent="0" algn="ctr">
              <a:buNone/>
            </a:pPr>
            <a:r>
              <a:rPr lang="en-GB" sz="2400" dirty="0" smtClean="0"/>
              <a:t>TW………….    ….HT</a:t>
            </a:r>
          </a:p>
          <a:p>
            <a:pPr marL="0" indent="0" algn="ctr">
              <a:buNone/>
            </a:pPr>
            <a:r>
              <a:rPr lang="en-GB" sz="2400" dirty="0" smtClean="0"/>
              <a:t>TW..  ……………………..  …   …….NA</a:t>
            </a:r>
            <a:endParaRPr lang="en-GB" sz="2400" dirty="0"/>
          </a:p>
        </p:txBody>
      </p:sp>
    </p:spTree>
    <p:extLst>
      <p:ext uri="{BB962C8B-B14F-4D97-AF65-F5344CB8AC3E}">
        <p14:creationId xmlns:p14="http://schemas.microsoft.com/office/powerpoint/2010/main" val="25398657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476673"/>
            <a:ext cx="8229600" cy="940966"/>
          </a:xfrm>
        </p:spPr>
        <p:txBody>
          <a:bodyPr/>
          <a:lstStyle/>
          <a:p>
            <a:pPr eaLnBrk="1" hangingPunct="1"/>
            <a:r>
              <a:rPr lang="en-US" sz="2800" dirty="0" smtClean="0"/>
              <a:t>Question 2</a:t>
            </a:r>
            <a:br>
              <a:rPr lang="en-US" sz="2800" dirty="0" smtClean="0"/>
            </a:br>
            <a:r>
              <a:rPr lang="en-US" sz="2800" dirty="0" smtClean="0"/>
              <a:t>What is the TOTAL number of letters in these Shakespeare plays beginning with T?</a:t>
            </a:r>
          </a:p>
        </p:txBody>
      </p:sp>
      <p:graphicFrame>
        <p:nvGraphicFramePr>
          <p:cNvPr id="369668" name="Group 4"/>
          <p:cNvGraphicFramePr>
            <a:graphicFrameLocks noGrp="1"/>
          </p:cNvGraphicFramePr>
          <p:nvPr>
            <p:ph sz="half" idx="2"/>
            <p:extLst>
              <p:ext uri="{D42A27DB-BD31-4B8C-83A1-F6EECF244321}">
                <p14:modId xmlns:p14="http://schemas.microsoft.com/office/powerpoint/2010/main" val="3964397419"/>
              </p:ext>
            </p:extLst>
          </p:nvPr>
        </p:nvGraphicFramePr>
        <p:xfrm>
          <a:off x="971600" y="4149079"/>
          <a:ext cx="7715200" cy="2590800"/>
        </p:xfrm>
        <a:graphic>
          <a:graphicData uri="http://schemas.openxmlformats.org/drawingml/2006/table">
            <a:tbl>
              <a:tblPr/>
              <a:tblGrid>
                <a:gridCol w="2386500"/>
                <a:gridCol w="5328700"/>
              </a:tblGrid>
              <a:tr h="44621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80</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621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B</a:t>
                      </a:r>
                      <a:endParaRPr kumimoji="0" lang="en-US" sz="2800" b="0" i="0" u="none" strike="noStrike" cap="none" normalizeH="0" baseline="0" dirty="0" smtClean="0">
                        <a:ln>
                          <a:noFill/>
                        </a:ln>
                        <a:solidFill>
                          <a:srgbClr val="FF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81</a:t>
                      </a:r>
                      <a:endParaRPr kumimoji="0" lang="en-US" sz="2800" b="0" i="0" u="none" strike="noStrike" cap="none" normalizeH="0" baseline="0" dirty="0" smtClean="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621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82</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621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83</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621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84</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Content Placeholder 1"/>
          <p:cNvSpPr>
            <a:spLocks noGrp="1"/>
          </p:cNvSpPr>
          <p:nvPr>
            <p:ph sz="half" idx="1"/>
          </p:nvPr>
        </p:nvSpPr>
        <p:spPr>
          <a:xfrm>
            <a:off x="457200" y="1700808"/>
            <a:ext cx="7859216" cy="2160240"/>
          </a:xfrm>
        </p:spPr>
        <p:txBody>
          <a:bodyPr/>
          <a:lstStyle/>
          <a:p>
            <a:pPr marL="0" indent="0" algn="ctr">
              <a:buNone/>
            </a:pPr>
            <a:r>
              <a:rPr lang="en-GB" sz="2400" dirty="0" smtClean="0"/>
              <a:t>TAMING OF THE SHREW (16)</a:t>
            </a:r>
          </a:p>
          <a:p>
            <a:pPr marL="0" indent="0" algn="ctr">
              <a:buNone/>
            </a:pPr>
            <a:r>
              <a:rPr lang="en-GB" sz="2400" dirty="0" smtClean="0"/>
              <a:t>TITUS ANDRONICUS (15)</a:t>
            </a:r>
          </a:p>
          <a:p>
            <a:pPr marL="0" indent="0" algn="ctr">
              <a:buNone/>
            </a:pPr>
            <a:r>
              <a:rPr lang="en-GB" sz="2400" dirty="0" smtClean="0"/>
              <a:t>TROILUS AND CRESSIDA (18)</a:t>
            </a:r>
          </a:p>
          <a:p>
            <a:pPr marL="0" indent="0" algn="ctr">
              <a:buNone/>
            </a:pPr>
            <a:r>
              <a:rPr lang="en-GB" sz="2400" dirty="0" smtClean="0"/>
              <a:t>TWELFTH NIGHT (12)</a:t>
            </a:r>
          </a:p>
          <a:p>
            <a:pPr marL="0" indent="0" algn="ctr">
              <a:buNone/>
            </a:pPr>
            <a:r>
              <a:rPr lang="en-GB" sz="2400" dirty="0" smtClean="0"/>
              <a:t>TWO GENTLEMEN OF VERONA (20)</a:t>
            </a:r>
            <a:endParaRPr lang="en-GB" sz="2400" dirty="0"/>
          </a:p>
        </p:txBody>
      </p:sp>
    </p:spTree>
    <p:extLst>
      <p:ext uri="{BB962C8B-B14F-4D97-AF65-F5344CB8AC3E}">
        <p14:creationId xmlns:p14="http://schemas.microsoft.com/office/powerpoint/2010/main" val="19314125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457200" y="274638"/>
            <a:ext cx="8229600" cy="2867025"/>
          </a:xfrm>
        </p:spPr>
        <p:txBody>
          <a:bodyPr/>
          <a:lstStyle/>
          <a:p>
            <a:pPr eaLnBrk="1" hangingPunct="1"/>
            <a:r>
              <a:rPr lang="en-GB" sz="2400" dirty="0" smtClean="0"/>
              <a:t>Question 3</a:t>
            </a:r>
            <a:br>
              <a:rPr lang="en-GB" sz="2400" dirty="0" smtClean="0"/>
            </a:br>
            <a:r>
              <a:rPr lang="en-GB" sz="2400" dirty="0" smtClean="0"/>
              <a:t>How many of the following are spelt correctly?</a:t>
            </a:r>
            <a:br>
              <a:rPr lang="en-GB" sz="2400" dirty="0" smtClean="0"/>
            </a:br>
            <a:r>
              <a:rPr lang="en-GB" sz="2400" dirty="0" smtClean="0"/>
              <a:t>Attrocity</a:t>
            </a:r>
            <a:br>
              <a:rPr lang="en-GB" sz="2400" dirty="0" smtClean="0"/>
            </a:br>
            <a:r>
              <a:rPr lang="en-GB" sz="2400" dirty="0" smtClean="0"/>
              <a:t>Drunkenness</a:t>
            </a:r>
            <a:br>
              <a:rPr lang="en-GB" sz="2400" dirty="0" smtClean="0"/>
            </a:br>
            <a:r>
              <a:rPr lang="en-GB" sz="2400" dirty="0" smtClean="0"/>
              <a:t>Dumbbell</a:t>
            </a:r>
            <a:br>
              <a:rPr lang="en-GB" sz="2400" dirty="0" smtClean="0"/>
            </a:br>
            <a:r>
              <a:rPr lang="en-GB" sz="2400" dirty="0" smtClean="0"/>
              <a:t>Innoculate</a:t>
            </a:r>
            <a:br>
              <a:rPr lang="en-GB" sz="2400" dirty="0" smtClean="0"/>
            </a:br>
            <a:r>
              <a:rPr lang="en-GB" sz="2400" dirty="0" smtClean="0"/>
              <a:t>Supercede</a:t>
            </a:r>
          </a:p>
        </p:txBody>
      </p:sp>
      <p:graphicFrame>
        <p:nvGraphicFramePr>
          <p:cNvPr id="357379" name="Group 3"/>
          <p:cNvGraphicFramePr>
            <a:graphicFrameLocks noGrp="1"/>
          </p:cNvGraphicFramePr>
          <p:nvPr>
            <p:ph idx="1"/>
          </p:nvPr>
        </p:nvGraphicFramePr>
        <p:xfrm>
          <a:off x="457200" y="3429000"/>
          <a:ext cx="8229600" cy="2697164"/>
        </p:xfrm>
        <a:graphic>
          <a:graphicData uri="http://schemas.openxmlformats.org/drawingml/2006/table">
            <a:tbl>
              <a:tblPr/>
              <a:tblGrid>
                <a:gridCol w="2170113"/>
                <a:gridCol w="6059487"/>
              </a:tblGrid>
              <a:tr h="539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8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13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8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5864417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7378"/>
                                        </p:tgtEl>
                                        <p:attrNameLst>
                                          <p:attrName>style.visibility</p:attrName>
                                        </p:attrNameLst>
                                      </p:cBhvr>
                                      <p:to>
                                        <p:strVal val="visible"/>
                                      </p:to>
                                    </p:set>
                                    <p:animEffect transition="in" filter="fade">
                                      <p:cBhvr>
                                        <p:cTn id="7" dur="2000"/>
                                        <p:tgtEl>
                                          <p:spTgt spid="357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8"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457200" y="274638"/>
            <a:ext cx="8229600" cy="2867025"/>
          </a:xfrm>
        </p:spPr>
        <p:txBody>
          <a:bodyPr/>
          <a:lstStyle/>
          <a:p>
            <a:pPr eaLnBrk="1" hangingPunct="1"/>
            <a:r>
              <a:rPr lang="en-GB" sz="2400" dirty="0" smtClean="0"/>
              <a:t>Question 3</a:t>
            </a:r>
            <a:br>
              <a:rPr lang="en-GB" sz="2400" dirty="0" smtClean="0"/>
            </a:br>
            <a:r>
              <a:rPr lang="en-GB" sz="2400" dirty="0" smtClean="0"/>
              <a:t>How many of the following are spelt correctly?</a:t>
            </a:r>
            <a:br>
              <a:rPr lang="en-GB" sz="2400" dirty="0" smtClean="0"/>
            </a:br>
            <a:r>
              <a:rPr lang="en-GB" sz="2400" dirty="0" err="1" smtClean="0"/>
              <a:t>Attrocity</a:t>
            </a:r>
            <a:r>
              <a:rPr lang="en-GB" sz="2400" dirty="0" smtClean="0"/>
              <a:t> (Atrocity)</a:t>
            </a:r>
            <a:br>
              <a:rPr lang="en-GB" sz="2400" dirty="0" smtClean="0"/>
            </a:br>
            <a:r>
              <a:rPr lang="en-GB" sz="2400" dirty="0" smtClean="0">
                <a:solidFill>
                  <a:srgbClr val="FF0000"/>
                </a:solidFill>
              </a:rPr>
              <a:t>Drunkenness</a:t>
            </a:r>
            <a:br>
              <a:rPr lang="en-GB" sz="2400" dirty="0" smtClean="0">
                <a:solidFill>
                  <a:srgbClr val="FF0000"/>
                </a:solidFill>
              </a:rPr>
            </a:br>
            <a:r>
              <a:rPr lang="en-GB" sz="2400" dirty="0" smtClean="0">
                <a:solidFill>
                  <a:srgbClr val="FF0000"/>
                </a:solidFill>
              </a:rPr>
              <a:t>Dumbbell</a:t>
            </a:r>
            <a:r>
              <a:rPr lang="en-GB" sz="2400" dirty="0" smtClean="0"/>
              <a:t/>
            </a:r>
            <a:br>
              <a:rPr lang="en-GB" sz="2400" dirty="0" smtClean="0"/>
            </a:br>
            <a:r>
              <a:rPr lang="en-GB" sz="2400" dirty="0" err="1" smtClean="0"/>
              <a:t>Innoculate</a:t>
            </a:r>
            <a:r>
              <a:rPr lang="en-GB" sz="2400" dirty="0" smtClean="0"/>
              <a:t> (Inoculate)</a:t>
            </a:r>
            <a:br>
              <a:rPr lang="en-GB" sz="2400" dirty="0" smtClean="0"/>
            </a:br>
            <a:r>
              <a:rPr lang="en-GB" sz="2400" dirty="0" err="1" smtClean="0"/>
              <a:t>Supercede</a:t>
            </a:r>
            <a:r>
              <a:rPr lang="en-GB" sz="2400" dirty="0" smtClean="0"/>
              <a:t> (Supersede)</a:t>
            </a:r>
          </a:p>
        </p:txBody>
      </p:sp>
      <p:graphicFrame>
        <p:nvGraphicFramePr>
          <p:cNvPr id="357379" name="Group 3"/>
          <p:cNvGraphicFramePr>
            <a:graphicFrameLocks noGrp="1"/>
          </p:cNvGraphicFramePr>
          <p:nvPr>
            <p:ph idx="1"/>
            <p:extLst>
              <p:ext uri="{D42A27DB-BD31-4B8C-83A1-F6EECF244321}">
                <p14:modId xmlns:p14="http://schemas.microsoft.com/office/powerpoint/2010/main" val="2252900845"/>
              </p:ext>
            </p:extLst>
          </p:nvPr>
        </p:nvGraphicFramePr>
        <p:xfrm>
          <a:off x="457200" y="3429000"/>
          <a:ext cx="8229600" cy="2697164"/>
        </p:xfrm>
        <a:graphic>
          <a:graphicData uri="http://schemas.openxmlformats.org/drawingml/2006/table">
            <a:tbl>
              <a:tblPr/>
              <a:tblGrid>
                <a:gridCol w="2170113"/>
                <a:gridCol w="6059487"/>
              </a:tblGrid>
              <a:tr h="539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8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13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8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2821330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7378"/>
                                        </p:tgtEl>
                                        <p:attrNameLst>
                                          <p:attrName>style.visibility</p:attrName>
                                        </p:attrNameLst>
                                      </p:cBhvr>
                                      <p:to>
                                        <p:strVal val="visible"/>
                                      </p:to>
                                    </p:set>
                                    <p:animEffect transition="in" filter="fade">
                                      <p:cBhvr>
                                        <p:cTn id="7" dur="2000"/>
                                        <p:tgtEl>
                                          <p:spTgt spid="357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sz="quarter"/>
          </p:nvPr>
        </p:nvSpPr>
        <p:spPr>
          <a:xfrm>
            <a:off x="457200" y="274638"/>
            <a:ext cx="8229600" cy="2722314"/>
          </a:xfrm>
        </p:spPr>
        <p:txBody>
          <a:bodyPr/>
          <a:lstStyle/>
          <a:p>
            <a:pPr eaLnBrk="1" hangingPunct="1"/>
            <a:r>
              <a:rPr lang="en-GB" sz="2800" dirty="0" smtClean="0"/>
              <a:t/>
            </a:r>
            <a:br>
              <a:rPr lang="en-GB" sz="2800" dirty="0" smtClean="0"/>
            </a:br>
            <a:r>
              <a:rPr lang="en-GB" sz="2800" dirty="0" smtClean="0"/>
              <a:t>Question 4</a:t>
            </a:r>
            <a:r>
              <a:rPr lang="en-GB" sz="2800" dirty="0"/>
              <a:t/>
            </a:r>
            <a:br>
              <a:rPr lang="en-GB" sz="2800" dirty="0"/>
            </a:br>
            <a:r>
              <a:rPr lang="en-GB" sz="2800" dirty="0" smtClean="0"/>
              <a:t>How many of the following countries use the Euro as their official currency?</a:t>
            </a:r>
            <a:br>
              <a:rPr lang="en-GB" sz="2800" dirty="0" smtClean="0"/>
            </a:br>
            <a:r>
              <a:rPr lang="en-GB" sz="2800" dirty="0" smtClean="0"/>
              <a:t>Andorra</a:t>
            </a:r>
            <a:br>
              <a:rPr lang="en-GB" sz="2800" dirty="0" smtClean="0"/>
            </a:br>
            <a:r>
              <a:rPr lang="en-GB" sz="2800" dirty="0" smtClean="0"/>
              <a:t>Finland</a:t>
            </a:r>
            <a:br>
              <a:rPr lang="en-GB" sz="2800" dirty="0" smtClean="0"/>
            </a:br>
            <a:r>
              <a:rPr lang="en-GB" sz="2800" dirty="0" smtClean="0"/>
              <a:t>Malta</a:t>
            </a:r>
            <a:br>
              <a:rPr lang="en-GB" sz="2800" dirty="0" smtClean="0"/>
            </a:br>
            <a:r>
              <a:rPr lang="en-GB" sz="2800" dirty="0" smtClean="0"/>
              <a:t>Slovakia</a:t>
            </a:r>
            <a:br>
              <a:rPr lang="en-GB" sz="2800" dirty="0" smtClean="0"/>
            </a:br>
            <a:r>
              <a:rPr lang="en-GB" sz="2800" dirty="0" smtClean="0"/>
              <a:t>Switzerland</a:t>
            </a:r>
            <a:endParaRPr lang="en-US" sz="2800" dirty="0" smtClean="0"/>
          </a:p>
        </p:txBody>
      </p:sp>
      <p:graphicFrame>
        <p:nvGraphicFramePr>
          <p:cNvPr id="332811" name="Group 11"/>
          <p:cNvGraphicFramePr>
            <a:graphicFrameLocks noGrp="1"/>
          </p:cNvGraphicFramePr>
          <p:nvPr>
            <p:extLst>
              <p:ext uri="{D42A27DB-BD31-4B8C-83A1-F6EECF244321}">
                <p14:modId xmlns:p14="http://schemas.microsoft.com/office/powerpoint/2010/main" val="2280945605"/>
              </p:ext>
            </p:extLst>
          </p:nvPr>
        </p:nvGraphicFramePr>
        <p:xfrm>
          <a:off x="1187624" y="3717923"/>
          <a:ext cx="6912768" cy="2590800"/>
        </p:xfrm>
        <a:graphic>
          <a:graphicData uri="http://schemas.openxmlformats.org/drawingml/2006/table">
            <a:tbl>
              <a:tblPr/>
              <a:tblGrid>
                <a:gridCol w="3456384"/>
                <a:gridCol w="3456384"/>
              </a:tblGrid>
              <a:tr h="5039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1</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9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2</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9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3</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9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4</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9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5</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3309294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sz="quarter"/>
          </p:nvPr>
        </p:nvSpPr>
        <p:spPr>
          <a:xfrm>
            <a:off x="457200" y="274638"/>
            <a:ext cx="8229600" cy="2722314"/>
          </a:xfrm>
        </p:spPr>
        <p:txBody>
          <a:bodyPr/>
          <a:lstStyle/>
          <a:p>
            <a:pPr eaLnBrk="1" hangingPunct="1"/>
            <a:r>
              <a:rPr lang="en-GB" sz="2800" dirty="0" smtClean="0"/>
              <a:t/>
            </a:r>
            <a:br>
              <a:rPr lang="en-GB" sz="2800" dirty="0" smtClean="0"/>
            </a:br>
            <a:r>
              <a:rPr lang="en-GB" sz="2800" dirty="0" smtClean="0"/>
              <a:t>Question 4</a:t>
            </a:r>
            <a:r>
              <a:rPr lang="en-GB" sz="2800" dirty="0"/>
              <a:t/>
            </a:r>
            <a:br>
              <a:rPr lang="en-GB" sz="2800" dirty="0"/>
            </a:br>
            <a:r>
              <a:rPr lang="en-GB" sz="2800" dirty="0" smtClean="0"/>
              <a:t>How many of the following countries use the Euro as their official currency?</a:t>
            </a:r>
            <a:br>
              <a:rPr lang="en-GB" sz="2800" dirty="0" smtClean="0"/>
            </a:br>
            <a:r>
              <a:rPr lang="en-GB" sz="2800" dirty="0" smtClean="0">
                <a:solidFill>
                  <a:srgbClr val="FF0000"/>
                </a:solidFill>
              </a:rPr>
              <a:t>Andorra</a:t>
            </a:r>
            <a:br>
              <a:rPr lang="en-GB" sz="2800" dirty="0" smtClean="0">
                <a:solidFill>
                  <a:srgbClr val="FF0000"/>
                </a:solidFill>
              </a:rPr>
            </a:br>
            <a:r>
              <a:rPr lang="en-GB" sz="2800" dirty="0" smtClean="0">
                <a:solidFill>
                  <a:srgbClr val="FF0000"/>
                </a:solidFill>
              </a:rPr>
              <a:t>Finland</a:t>
            </a:r>
            <a:br>
              <a:rPr lang="en-GB" sz="2800" dirty="0" smtClean="0">
                <a:solidFill>
                  <a:srgbClr val="FF0000"/>
                </a:solidFill>
              </a:rPr>
            </a:br>
            <a:r>
              <a:rPr lang="en-GB" sz="2800" dirty="0" smtClean="0">
                <a:solidFill>
                  <a:srgbClr val="FF0000"/>
                </a:solidFill>
              </a:rPr>
              <a:t>Malta</a:t>
            </a:r>
            <a:br>
              <a:rPr lang="en-GB" sz="2800" dirty="0" smtClean="0">
                <a:solidFill>
                  <a:srgbClr val="FF0000"/>
                </a:solidFill>
              </a:rPr>
            </a:br>
            <a:r>
              <a:rPr lang="en-GB" sz="2800" dirty="0" smtClean="0">
                <a:solidFill>
                  <a:srgbClr val="FF0000"/>
                </a:solidFill>
              </a:rPr>
              <a:t>Slovakia</a:t>
            </a:r>
            <a:r>
              <a:rPr lang="en-GB" sz="2800" dirty="0" smtClean="0"/>
              <a:t/>
            </a:r>
            <a:br>
              <a:rPr lang="en-GB" sz="2800" dirty="0" smtClean="0"/>
            </a:br>
            <a:r>
              <a:rPr lang="en-GB" sz="2800" dirty="0" smtClean="0"/>
              <a:t>Switzerland</a:t>
            </a:r>
            <a:endParaRPr lang="en-US" sz="2800" dirty="0" smtClean="0"/>
          </a:p>
        </p:txBody>
      </p:sp>
      <p:graphicFrame>
        <p:nvGraphicFramePr>
          <p:cNvPr id="332811" name="Group 11"/>
          <p:cNvGraphicFramePr>
            <a:graphicFrameLocks noGrp="1"/>
          </p:cNvGraphicFramePr>
          <p:nvPr>
            <p:extLst>
              <p:ext uri="{D42A27DB-BD31-4B8C-83A1-F6EECF244321}">
                <p14:modId xmlns:p14="http://schemas.microsoft.com/office/powerpoint/2010/main" val="4245592112"/>
              </p:ext>
            </p:extLst>
          </p:nvPr>
        </p:nvGraphicFramePr>
        <p:xfrm>
          <a:off x="1187624" y="3717923"/>
          <a:ext cx="6912768" cy="2590800"/>
        </p:xfrm>
        <a:graphic>
          <a:graphicData uri="http://schemas.openxmlformats.org/drawingml/2006/table">
            <a:tbl>
              <a:tblPr/>
              <a:tblGrid>
                <a:gridCol w="3456384"/>
                <a:gridCol w="3456384"/>
              </a:tblGrid>
              <a:tr h="5039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1</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9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2</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9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3</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9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D</a:t>
                      </a:r>
                      <a:endParaRPr kumimoji="0" lang="en-US" sz="2800" b="0" i="0" u="none" strike="noStrike" cap="none" normalizeH="0" baseline="0" dirty="0" smtClean="0">
                        <a:ln>
                          <a:noFill/>
                        </a:ln>
                        <a:solidFill>
                          <a:srgbClr val="FF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4</a:t>
                      </a:r>
                      <a:endParaRPr kumimoji="0" lang="en-US" sz="2800" b="0" i="0" u="none" strike="noStrike" cap="none" normalizeH="0" baseline="0" dirty="0" smtClean="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9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5</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7027851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a:xfrm>
            <a:off x="457200" y="404665"/>
            <a:ext cx="8229600" cy="864096"/>
          </a:xfrm>
        </p:spPr>
        <p:txBody>
          <a:bodyPr/>
          <a:lstStyle/>
          <a:p>
            <a:pPr eaLnBrk="1" hangingPunct="1"/>
            <a:r>
              <a:rPr lang="en-GB" sz="2400" dirty="0" smtClean="0"/>
              <a:t>Question 5</a:t>
            </a:r>
            <a:br>
              <a:rPr lang="en-GB" sz="2400" dirty="0" smtClean="0"/>
            </a:br>
            <a:r>
              <a:rPr lang="en-GB" sz="2400" dirty="0" smtClean="0"/>
              <a:t>In which county is the Cathedral shown below?</a:t>
            </a:r>
          </a:p>
        </p:txBody>
      </p:sp>
      <p:graphicFrame>
        <p:nvGraphicFramePr>
          <p:cNvPr id="347139" name="Group 3"/>
          <p:cNvGraphicFramePr>
            <a:graphicFrameLocks noGrp="1"/>
          </p:cNvGraphicFramePr>
          <p:nvPr>
            <p:ph idx="1"/>
            <p:extLst>
              <p:ext uri="{D42A27DB-BD31-4B8C-83A1-F6EECF244321}">
                <p14:modId xmlns:p14="http://schemas.microsoft.com/office/powerpoint/2010/main" val="1922936468"/>
              </p:ext>
            </p:extLst>
          </p:nvPr>
        </p:nvGraphicFramePr>
        <p:xfrm>
          <a:off x="457200" y="3470280"/>
          <a:ext cx="8229600" cy="2808288"/>
        </p:xfrm>
        <a:graphic>
          <a:graphicData uri="http://schemas.openxmlformats.org/drawingml/2006/table">
            <a:tbl>
              <a:tblPr/>
              <a:tblGrid>
                <a:gridCol w="2170113"/>
                <a:gridCol w="6059487"/>
              </a:tblGrid>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Kent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9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Wiltshire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0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Lincolnshire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0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North Yorkshire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0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None of these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1344450"/>
            <a:ext cx="3456384" cy="2037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61475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7138"/>
                                        </p:tgtEl>
                                        <p:attrNameLst>
                                          <p:attrName>style.visibility</p:attrName>
                                        </p:attrNameLst>
                                      </p:cBhvr>
                                      <p:to>
                                        <p:strVal val="visible"/>
                                      </p:to>
                                    </p:set>
                                    <p:animEffect transition="in" filter="fade">
                                      <p:cBhvr>
                                        <p:cTn id="7" dur="2000"/>
                                        <p:tgtEl>
                                          <p:spTgt spid="347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38"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a:xfrm>
            <a:off x="457200" y="404665"/>
            <a:ext cx="8229600" cy="864096"/>
          </a:xfrm>
        </p:spPr>
        <p:txBody>
          <a:bodyPr/>
          <a:lstStyle/>
          <a:p>
            <a:pPr eaLnBrk="1" hangingPunct="1"/>
            <a:r>
              <a:rPr lang="en-GB" sz="2400" dirty="0" smtClean="0"/>
              <a:t>Question 5</a:t>
            </a:r>
            <a:br>
              <a:rPr lang="en-GB" sz="2400" dirty="0" smtClean="0"/>
            </a:br>
            <a:r>
              <a:rPr lang="en-GB" sz="2400" dirty="0" smtClean="0"/>
              <a:t>In which county is the Cathedral shown below?</a:t>
            </a:r>
          </a:p>
        </p:txBody>
      </p:sp>
      <p:graphicFrame>
        <p:nvGraphicFramePr>
          <p:cNvPr id="347139" name="Group 3"/>
          <p:cNvGraphicFramePr>
            <a:graphicFrameLocks noGrp="1"/>
          </p:cNvGraphicFramePr>
          <p:nvPr>
            <p:ph idx="1"/>
            <p:extLst>
              <p:ext uri="{D42A27DB-BD31-4B8C-83A1-F6EECF244321}">
                <p14:modId xmlns:p14="http://schemas.microsoft.com/office/powerpoint/2010/main" val="2564461622"/>
              </p:ext>
            </p:extLst>
          </p:nvPr>
        </p:nvGraphicFramePr>
        <p:xfrm>
          <a:off x="457200" y="3470280"/>
          <a:ext cx="8229600" cy="3105384"/>
        </p:xfrm>
        <a:graphic>
          <a:graphicData uri="http://schemas.openxmlformats.org/drawingml/2006/table">
            <a:tbl>
              <a:tblPr/>
              <a:tblGrid>
                <a:gridCol w="2170113"/>
                <a:gridCol w="6059487"/>
              </a:tblGrid>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Kent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6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Wiltshire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0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Lincolnshire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995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North Yorkshire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0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None of these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Ely Cathedral in Cambridgeshire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1344450"/>
            <a:ext cx="3456384" cy="2037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64079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7138"/>
                                        </p:tgtEl>
                                        <p:attrNameLst>
                                          <p:attrName>style.visibility</p:attrName>
                                        </p:attrNameLst>
                                      </p:cBhvr>
                                      <p:to>
                                        <p:strVal val="visible"/>
                                      </p:to>
                                    </p:set>
                                    <p:animEffect transition="in" filter="fade">
                                      <p:cBhvr>
                                        <p:cTn id="7" dur="2000"/>
                                        <p:tgtEl>
                                          <p:spTgt spid="347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42194"/>
          </a:xfrm>
        </p:spPr>
        <p:txBody>
          <a:bodyPr>
            <a:normAutofit/>
          </a:bodyPr>
          <a:lstStyle/>
          <a:p>
            <a:r>
              <a:rPr lang="en-GB" dirty="0" smtClean="0"/>
              <a:t>A Question of Sport</a:t>
            </a:r>
            <a:br>
              <a:rPr lang="en-GB" dirty="0" smtClean="0"/>
            </a:br>
            <a:r>
              <a:rPr lang="en-GB" dirty="0" smtClean="0"/>
              <a:t>2</a:t>
            </a:r>
            <a:r>
              <a:rPr lang="en-GB" baseline="30000" dirty="0" smtClean="0"/>
              <a:t>nd</a:t>
            </a:r>
            <a:r>
              <a:rPr lang="en-GB" dirty="0" smtClean="0"/>
              <a:t> December 1968 – present day</a:t>
            </a:r>
            <a:endParaRPr lang="en-GB"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3728" y="1988840"/>
            <a:ext cx="5112568" cy="3983422"/>
          </a:xfrm>
          <a:prstGeom prst="rect">
            <a:avLst/>
          </a:prstGeom>
          <a:noFill/>
          <a:ln>
            <a:noFill/>
          </a:ln>
        </p:spPr>
      </p:pic>
    </p:spTree>
    <p:extLst>
      <p:ext uri="{BB962C8B-B14F-4D97-AF65-F5344CB8AC3E}">
        <p14:creationId xmlns:p14="http://schemas.microsoft.com/office/powerpoint/2010/main" val="5521620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620713"/>
            <a:ext cx="8229600" cy="647700"/>
          </a:xfrm>
        </p:spPr>
        <p:txBody>
          <a:bodyPr/>
          <a:lstStyle/>
          <a:p>
            <a:pPr eaLnBrk="1" hangingPunct="1"/>
            <a:r>
              <a:rPr lang="en-GB" sz="2800" dirty="0" smtClean="0"/>
              <a:t/>
            </a:r>
            <a:br>
              <a:rPr lang="en-GB" sz="2800" dirty="0" smtClean="0"/>
            </a:br>
            <a:r>
              <a:rPr lang="en-GB" sz="2800" dirty="0" smtClean="0"/>
              <a:t>Question 6 </a:t>
            </a:r>
            <a:br>
              <a:rPr lang="en-GB" sz="2800" dirty="0" smtClean="0"/>
            </a:br>
            <a:r>
              <a:rPr lang="en-GB" sz="2400" dirty="0" smtClean="0"/>
              <a:t>In the FA Cup, since its inception, which team has scored the most goals in a single match?</a:t>
            </a:r>
            <a:endParaRPr lang="en-US" sz="2400" dirty="0" smtClean="0"/>
          </a:p>
        </p:txBody>
      </p:sp>
      <p:graphicFrame>
        <p:nvGraphicFramePr>
          <p:cNvPr id="8221" name="Group 29"/>
          <p:cNvGraphicFramePr>
            <a:graphicFrameLocks noGrp="1"/>
          </p:cNvGraphicFramePr>
          <p:nvPr>
            <p:ph sz="half" idx="2"/>
            <p:extLst>
              <p:ext uri="{D42A27DB-BD31-4B8C-83A1-F6EECF244321}">
                <p14:modId xmlns:p14="http://schemas.microsoft.com/office/powerpoint/2010/main" val="4237192402"/>
              </p:ext>
            </p:extLst>
          </p:nvPr>
        </p:nvGraphicFramePr>
        <p:xfrm>
          <a:off x="539750" y="1988838"/>
          <a:ext cx="8147050" cy="4391325"/>
        </p:xfrm>
        <a:graphic>
          <a:graphicData uri="http://schemas.openxmlformats.org/drawingml/2006/table">
            <a:tbl>
              <a:tblPr/>
              <a:tblGrid>
                <a:gridCol w="3168154"/>
                <a:gridCol w="4978896"/>
              </a:tblGrid>
              <a:tr h="8782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Arbroath</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82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Preston North End</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82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Nottingham Forest</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82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Royal Engineers</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82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None of these</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4120009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620713"/>
            <a:ext cx="8229600" cy="647700"/>
          </a:xfrm>
        </p:spPr>
        <p:txBody>
          <a:bodyPr/>
          <a:lstStyle/>
          <a:p>
            <a:pPr eaLnBrk="1" hangingPunct="1"/>
            <a:r>
              <a:rPr lang="en-GB" sz="2800" dirty="0" smtClean="0"/>
              <a:t/>
            </a:r>
            <a:br>
              <a:rPr lang="en-GB" sz="2800" dirty="0" smtClean="0"/>
            </a:br>
            <a:r>
              <a:rPr lang="en-GB" sz="2800" dirty="0" smtClean="0"/>
              <a:t>Question 6 </a:t>
            </a:r>
            <a:br>
              <a:rPr lang="en-GB" sz="2800" dirty="0" smtClean="0"/>
            </a:br>
            <a:r>
              <a:rPr lang="en-GB" sz="2400" dirty="0" smtClean="0"/>
              <a:t>In the FA Cup, since its inception, which team has scored the most goals in a single match?</a:t>
            </a:r>
            <a:endParaRPr lang="en-US" sz="2400" dirty="0" smtClean="0"/>
          </a:p>
        </p:txBody>
      </p:sp>
      <p:graphicFrame>
        <p:nvGraphicFramePr>
          <p:cNvPr id="8221" name="Group 29"/>
          <p:cNvGraphicFramePr>
            <a:graphicFrameLocks noGrp="1"/>
          </p:cNvGraphicFramePr>
          <p:nvPr>
            <p:ph sz="half" idx="2"/>
            <p:extLst>
              <p:ext uri="{D42A27DB-BD31-4B8C-83A1-F6EECF244321}">
                <p14:modId xmlns:p14="http://schemas.microsoft.com/office/powerpoint/2010/main" val="2720315593"/>
              </p:ext>
            </p:extLst>
          </p:nvPr>
        </p:nvGraphicFramePr>
        <p:xfrm>
          <a:off x="539750" y="1988838"/>
          <a:ext cx="8147050" cy="3747033"/>
        </p:xfrm>
        <a:graphic>
          <a:graphicData uri="http://schemas.openxmlformats.org/drawingml/2006/table">
            <a:tbl>
              <a:tblPr/>
              <a:tblGrid>
                <a:gridCol w="3168154"/>
                <a:gridCol w="4978896"/>
              </a:tblGrid>
              <a:tr h="5760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Arbroath</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82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B</a:t>
                      </a:r>
                      <a:endParaRPr kumimoji="0" lang="en-US" sz="2800" b="0" i="0" u="none" strike="noStrike" cap="none" normalizeH="0" baseline="0" dirty="0" smtClean="0">
                        <a:ln>
                          <a:noFill/>
                        </a:ln>
                        <a:solidFill>
                          <a:srgbClr val="FF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Preston North End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Preston beat Hyde 26-0 on 15</a:t>
                      </a:r>
                      <a:r>
                        <a:rPr kumimoji="0" lang="en-GB" sz="2800" b="0" i="0" u="none" strike="noStrike" cap="none" normalizeH="0" baseline="30000" dirty="0" smtClean="0">
                          <a:ln>
                            <a:noFill/>
                          </a:ln>
                          <a:solidFill>
                            <a:srgbClr val="FF0000"/>
                          </a:solidFill>
                          <a:effectLst/>
                          <a:latin typeface="Arial" charset="0"/>
                          <a:cs typeface="Arial" charset="0"/>
                        </a:rPr>
                        <a:t>th</a:t>
                      </a:r>
                      <a:r>
                        <a:rPr kumimoji="0" lang="en-GB" sz="2800" b="0" i="0" u="none" strike="noStrike" cap="none" normalizeH="0" baseline="0" dirty="0" smtClean="0">
                          <a:ln>
                            <a:noFill/>
                          </a:ln>
                          <a:solidFill>
                            <a:srgbClr val="FF0000"/>
                          </a:solidFill>
                          <a:effectLst/>
                          <a:latin typeface="Arial" charset="0"/>
                          <a:cs typeface="Arial" charset="0"/>
                        </a:rPr>
                        <a:t> October 1887</a:t>
                      </a:r>
                      <a:endParaRPr kumimoji="0" lang="en-US" sz="2800" b="0" i="0" u="none" strike="noStrike" cap="none" normalizeH="0" baseline="0" dirty="0" smtClean="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8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Nottingham Forest</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0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Royal Engineers</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0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None of these</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6535976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457200" y="274638"/>
            <a:ext cx="8229600" cy="2867025"/>
          </a:xfrm>
        </p:spPr>
        <p:txBody>
          <a:bodyPr/>
          <a:lstStyle/>
          <a:p>
            <a:pPr eaLnBrk="1" hangingPunct="1"/>
            <a:r>
              <a:rPr lang="en-GB" sz="2400" dirty="0" smtClean="0"/>
              <a:t>Question 7</a:t>
            </a:r>
            <a:br>
              <a:rPr lang="en-GB" sz="2400" dirty="0" smtClean="0"/>
            </a:br>
            <a:r>
              <a:rPr lang="en-GB" sz="2400" dirty="0" smtClean="0"/>
              <a:t>How many of the following countries are in the Top 10 largest countries in the world by land mass?</a:t>
            </a:r>
            <a:br>
              <a:rPr lang="en-GB" sz="2400" dirty="0" smtClean="0"/>
            </a:br>
            <a:r>
              <a:rPr lang="en-GB" sz="2400" dirty="0" smtClean="0"/>
              <a:t>Algeria</a:t>
            </a:r>
            <a:br>
              <a:rPr lang="en-GB" sz="2400" dirty="0" smtClean="0"/>
            </a:br>
            <a:r>
              <a:rPr lang="en-GB" sz="2400" dirty="0" smtClean="0"/>
              <a:t>Argentina</a:t>
            </a:r>
            <a:br>
              <a:rPr lang="en-GB" sz="2400" dirty="0" smtClean="0"/>
            </a:br>
            <a:r>
              <a:rPr lang="en-GB" sz="2400" dirty="0" smtClean="0"/>
              <a:t>Australia</a:t>
            </a:r>
            <a:br>
              <a:rPr lang="en-GB" sz="2400" dirty="0" smtClean="0"/>
            </a:br>
            <a:r>
              <a:rPr lang="en-GB" sz="2400" dirty="0" smtClean="0"/>
              <a:t>India</a:t>
            </a:r>
            <a:br>
              <a:rPr lang="en-GB" sz="2400" dirty="0" smtClean="0"/>
            </a:br>
            <a:r>
              <a:rPr lang="en-GB" sz="2400" dirty="0" smtClean="0"/>
              <a:t>Kazakhstan</a:t>
            </a:r>
          </a:p>
        </p:txBody>
      </p:sp>
      <p:graphicFrame>
        <p:nvGraphicFramePr>
          <p:cNvPr id="357379" name="Group 3"/>
          <p:cNvGraphicFramePr>
            <a:graphicFrameLocks noGrp="1"/>
          </p:cNvGraphicFramePr>
          <p:nvPr>
            <p:ph idx="1"/>
          </p:nvPr>
        </p:nvGraphicFramePr>
        <p:xfrm>
          <a:off x="457200" y="3429000"/>
          <a:ext cx="8229600" cy="2697164"/>
        </p:xfrm>
        <a:graphic>
          <a:graphicData uri="http://schemas.openxmlformats.org/drawingml/2006/table">
            <a:tbl>
              <a:tblPr/>
              <a:tblGrid>
                <a:gridCol w="2170113"/>
                <a:gridCol w="6059487"/>
              </a:tblGrid>
              <a:tr h="539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8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13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8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5172341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7378"/>
                                        </p:tgtEl>
                                        <p:attrNameLst>
                                          <p:attrName>style.visibility</p:attrName>
                                        </p:attrNameLst>
                                      </p:cBhvr>
                                      <p:to>
                                        <p:strVal val="visible"/>
                                      </p:to>
                                    </p:set>
                                    <p:animEffect transition="in" filter="fade">
                                      <p:cBhvr>
                                        <p:cTn id="7" dur="2000"/>
                                        <p:tgtEl>
                                          <p:spTgt spid="357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8"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457200" y="274638"/>
            <a:ext cx="8229600" cy="2867025"/>
          </a:xfrm>
        </p:spPr>
        <p:txBody>
          <a:bodyPr/>
          <a:lstStyle/>
          <a:p>
            <a:pPr eaLnBrk="1" hangingPunct="1"/>
            <a:r>
              <a:rPr lang="en-GB" sz="2000" dirty="0" smtClean="0"/>
              <a:t>Question 7</a:t>
            </a:r>
            <a:br>
              <a:rPr lang="en-GB" sz="2000" dirty="0" smtClean="0"/>
            </a:br>
            <a:r>
              <a:rPr lang="en-GB" sz="2000" dirty="0" smtClean="0"/>
              <a:t>How many of the following countries are in the Top 10 largest countries in the world by land mass?</a:t>
            </a:r>
            <a:br>
              <a:rPr lang="en-GB" sz="2000" dirty="0" smtClean="0"/>
            </a:br>
            <a:r>
              <a:rPr lang="en-GB" sz="2000" dirty="0" smtClean="0"/>
              <a:t>Algeria 10</a:t>
            </a:r>
            <a:r>
              <a:rPr lang="en-GB" sz="2000" baseline="30000" dirty="0" smtClean="0"/>
              <a:t>th</a:t>
            </a:r>
            <a:r>
              <a:rPr lang="en-GB" sz="2000" dirty="0" smtClean="0"/>
              <a:t> </a:t>
            </a:r>
            <a:br>
              <a:rPr lang="en-GB" sz="2000" dirty="0" smtClean="0"/>
            </a:br>
            <a:r>
              <a:rPr lang="en-GB" sz="2000" dirty="0" smtClean="0"/>
              <a:t>Argentina 8</a:t>
            </a:r>
            <a:r>
              <a:rPr lang="en-GB" sz="2000" baseline="30000" dirty="0" smtClean="0"/>
              <a:t>th</a:t>
            </a:r>
            <a:r>
              <a:rPr lang="en-GB" sz="2000" dirty="0" smtClean="0"/>
              <a:t> </a:t>
            </a:r>
            <a:br>
              <a:rPr lang="en-GB" sz="2000" dirty="0" smtClean="0"/>
            </a:br>
            <a:r>
              <a:rPr lang="en-GB" sz="2000" dirty="0" smtClean="0"/>
              <a:t>Australia 6</a:t>
            </a:r>
            <a:r>
              <a:rPr lang="en-GB" sz="2000" baseline="30000" dirty="0" smtClean="0"/>
              <a:t>th</a:t>
            </a:r>
            <a:r>
              <a:rPr lang="en-GB" sz="2000" dirty="0" smtClean="0"/>
              <a:t> </a:t>
            </a:r>
            <a:br>
              <a:rPr lang="en-GB" sz="2000" dirty="0" smtClean="0"/>
            </a:br>
            <a:r>
              <a:rPr lang="en-GB" sz="2000" dirty="0" smtClean="0"/>
              <a:t>India 7</a:t>
            </a:r>
            <a:r>
              <a:rPr lang="en-GB" sz="2000" baseline="30000" dirty="0" smtClean="0"/>
              <a:t>th</a:t>
            </a:r>
            <a:r>
              <a:rPr lang="en-GB" sz="2000" dirty="0" smtClean="0"/>
              <a:t> </a:t>
            </a:r>
            <a:br>
              <a:rPr lang="en-GB" sz="2000" dirty="0" smtClean="0"/>
            </a:br>
            <a:r>
              <a:rPr lang="en-GB" sz="2000" dirty="0" smtClean="0"/>
              <a:t>Kazakhstan 9</a:t>
            </a:r>
            <a:r>
              <a:rPr lang="en-GB" sz="2000" baseline="30000" dirty="0" smtClean="0"/>
              <a:t>th</a:t>
            </a:r>
            <a:r>
              <a:rPr lang="en-GB" sz="2000" dirty="0" smtClean="0"/>
              <a:t> </a:t>
            </a:r>
            <a:br>
              <a:rPr lang="en-GB" sz="2000" dirty="0" smtClean="0"/>
            </a:br>
            <a:r>
              <a:rPr lang="en-GB" sz="2000" dirty="0" smtClean="0"/>
              <a:t>Top 5 area Russia, Canada, China, USA, Brazil</a:t>
            </a:r>
          </a:p>
        </p:txBody>
      </p:sp>
      <p:graphicFrame>
        <p:nvGraphicFramePr>
          <p:cNvPr id="357379" name="Group 3"/>
          <p:cNvGraphicFramePr>
            <a:graphicFrameLocks noGrp="1"/>
          </p:cNvGraphicFramePr>
          <p:nvPr>
            <p:ph idx="1"/>
            <p:extLst>
              <p:ext uri="{D42A27DB-BD31-4B8C-83A1-F6EECF244321}">
                <p14:modId xmlns:p14="http://schemas.microsoft.com/office/powerpoint/2010/main" val="4245662563"/>
              </p:ext>
            </p:extLst>
          </p:nvPr>
        </p:nvGraphicFramePr>
        <p:xfrm>
          <a:off x="457200" y="3429000"/>
          <a:ext cx="8229600" cy="2697164"/>
        </p:xfrm>
        <a:graphic>
          <a:graphicData uri="http://schemas.openxmlformats.org/drawingml/2006/table">
            <a:tbl>
              <a:tblPr/>
              <a:tblGrid>
                <a:gridCol w="2170113"/>
                <a:gridCol w="6059487"/>
              </a:tblGrid>
              <a:tr h="539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8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13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8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3896181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7378"/>
                                        </p:tgtEl>
                                        <p:attrNameLst>
                                          <p:attrName>style.visibility</p:attrName>
                                        </p:attrNameLst>
                                      </p:cBhvr>
                                      <p:to>
                                        <p:strVal val="visible"/>
                                      </p:to>
                                    </p:set>
                                    <p:animEffect transition="in" filter="fade">
                                      <p:cBhvr>
                                        <p:cTn id="7" dur="2000"/>
                                        <p:tgtEl>
                                          <p:spTgt spid="357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8" grpId="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a:xfrm>
            <a:off x="457200" y="274638"/>
            <a:ext cx="8229600" cy="2074242"/>
          </a:xfrm>
        </p:spPr>
        <p:txBody>
          <a:bodyPr/>
          <a:lstStyle/>
          <a:p>
            <a:pPr eaLnBrk="1" hangingPunct="1"/>
            <a:r>
              <a:rPr lang="en-GB" sz="2800" dirty="0" smtClean="0"/>
              <a:t>Question 8</a:t>
            </a:r>
            <a:br>
              <a:rPr lang="en-GB" sz="2800" dirty="0" smtClean="0"/>
            </a:br>
            <a:r>
              <a:rPr lang="en-GB" sz="2800" dirty="0" smtClean="0"/>
              <a:t>The 3 Thoroughbred stallions from which all racehorses originate were the Byerley Turk, the Darley Arabian and the Godolphin Arabian. Where is the Godolphin Arabian buried?</a:t>
            </a:r>
          </a:p>
        </p:txBody>
      </p:sp>
      <p:graphicFrame>
        <p:nvGraphicFramePr>
          <p:cNvPr id="385027" name="Group 3"/>
          <p:cNvGraphicFramePr>
            <a:graphicFrameLocks noGrp="1"/>
          </p:cNvGraphicFramePr>
          <p:nvPr>
            <p:ph idx="1"/>
            <p:extLst>
              <p:ext uri="{D42A27DB-BD31-4B8C-83A1-F6EECF244321}">
                <p14:modId xmlns:p14="http://schemas.microsoft.com/office/powerpoint/2010/main" val="3645522103"/>
              </p:ext>
            </p:extLst>
          </p:nvPr>
        </p:nvGraphicFramePr>
        <p:xfrm>
          <a:off x="457200" y="2492898"/>
          <a:ext cx="8229600" cy="3241150"/>
        </p:xfrm>
        <a:graphic>
          <a:graphicData uri="http://schemas.openxmlformats.org/drawingml/2006/table">
            <a:tbl>
              <a:tblPr/>
              <a:tblGrid>
                <a:gridCol w="2170113"/>
                <a:gridCol w="6059487"/>
              </a:tblGrid>
              <a:tr h="6482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Newmarket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82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Black Hambleton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82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Dubai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82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Wandelbury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82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Ascot racecourse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9860173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5026"/>
                                        </p:tgtEl>
                                        <p:attrNameLst>
                                          <p:attrName>style.visibility</p:attrName>
                                        </p:attrNameLst>
                                      </p:cBhvr>
                                      <p:to>
                                        <p:strVal val="visible"/>
                                      </p:to>
                                    </p:set>
                                    <p:animEffect transition="in" filter="fade">
                                      <p:cBhvr>
                                        <p:cTn id="7" dur="2000"/>
                                        <p:tgtEl>
                                          <p:spTgt spid="385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26" grpId="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a:xfrm>
            <a:off x="457200" y="274638"/>
            <a:ext cx="8229600" cy="2074242"/>
          </a:xfrm>
        </p:spPr>
        <p:txBody>
          <a:bodyPr/>
          <a:lstStyle/>
          <a:p>
            <a:pPr eaLnBrk="1" hangingPunct="1"/>
            <a:r>
              <a:rPr lang="en-GB" sz="2800" dirty="0" smtClean="0"/>
              <a:t>Question 8</a:t>
            </a:r>
            <a:br>
              <a:rPr lang="en-GB" sz="2800" dirty="0" smtClean="0"/>
            </a:br>
            <a:r>
              <a:rPr lang="en-GB" sz="2800" dirty="0" smtClean="0"/>
              <a:t>The 3 Thoroughbred stallions from which all racehorses originate were the Byerley Turk, the Darley Arabian and the Godolphin Arabian. Where is the Godolphin Arabian buried?</a:t>
            </a:r>
          </a:p>
        </p:txBody>
      </p:sp>
      <p:graphicFrame>
        <p:nvGraphicFramePr>
          <p:cNvPr id="385027" name="Group 3"/>
          <p:cNvGraphicFramePr>
            <a:graphicFrameLocks noGrp="1"/>
          </p:cNvGraphicFramePr>
          <p:nvPr>
            <p:ph idx="1"/>
            <p:extLst>
              <p:ext uri="{D42A27DB-BD31-4B8C-83A1-F6EECF244321}">
                <p14:modId xmlns:p14="http://schemas.microsoft.com/office/powerpoint/2010/main" val="2557774808"/>
              </p:ext>
            </p:extLst>
          </p:nvPr>
        </p:nvGraphicFramePr>
        <p:xfrm>
          <a:off x="457200" y="2492898"/>
          <a:ext cx="8229600" cy="3241150"/>
        </p:xfrm>
        <a:graphic>
          <a:graphicData uri="http://schemas.openxmlformats.org/drawingml/2006/table">
            <a:tbl>
              <a:tblPr/>
              <a:tblGrid>
                <a:gridCol w="2170113"/>
                <a:gridCol w="6059487"/>
              </a:tblGrid>
              <a:tr h="6482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Newmarket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82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Black Hambleton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82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Dubai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82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Wandelbury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82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Ascot racecourse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0714274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5026"/>
                                        </p:tgtEl>
                                        <p:attrNameLst>
                                          <p:attrName>style.visibility</p:attrName>
                                        </p:attrNameLst>
                                      </p:cBhvr>
                                      <p:to>
                                        <p:strVal val="visible"/>
                                      </p:to>
                                    </p:set>
                                    <p:animEffect transition="in" filter="fade">
                                      <p:cBhvr>
                                        <p:cTn id="7" dur="2000"/>
                                        <p:tgtEl>
                                          <p:spTgt spid="385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26" grpId="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457200" y="274639"/>
            <a:ext cx="8229600" cy="1210146"/>
          </a:xfrm>
        </p:spPr>
        <p:txBody>
          <a:bodyPr/>
          <a:lstStyle/>
          <a:p>
            <a:pPr eaLnBrk="1" hangingPunct="1"/>
            <a:r>
              <a:rPr lang="en-GB" sz="2400" dirty="0" smtClean="0"/>
              <a:t>Question </a:t>
            </a:r>
            <a:r>
              <a:rPr lang="en-GB" sz="2400" dirty="0"/>
              <a:t>9</a:t>
            </a:r>
            <a:r>
              <a:rPr lang="en-GB" sz="2400" dirty="0" smtClean="0"/>
              <a:t/>
            </a:r>
            <a:br>
              <a:rPr lang="en-GB" sz="2400" dirty="0" smtClean="0"/>
            </a:br>
            <a:r>
              <a:rPr lang="en-GB" sz="2400" dirty="0" smtClean="0"/>
              <a:t>Who painted the picture shown below?</a:t>
            </a:r>
            <a:r>
              <a:rPr lang="en-GB" sz="2400" dirty="0" smtClean="0"/>
              <a:t/>
            </a:r>
            <a:br>
              <a:rPr lang="en-GB" sz="2400" dirty="0" smtClean="0"/>
            </a:br>
            <a:endParaRPr lang="en-GB" sz="2400" dirty="0" smtClean="0"/>
          </a:p>
        </p:txBody>
      </p:sp>
      <p:graphicFrame>
        <p:nvGraphicFramePr>
          <p:cNvPr id="357379" name="Group 3"/>
          <p:cNvGraphicFramePr>
            <a:graphicFrameLocks noGrp="1"/>
          </p:cNvGraphicFramePr>
          <p:nvPr>
            <p:ph idx="1"/>
            <p:extLst>
              <p:ext uri="{D42A27DB-BD31-4B8C-83A1-F6EECF244321}">
                <p14:modId xmlns:p14="http://schemas.microsoft.com/office/powerpoint/2010/main" val="2795990877"/>
              </p:ext>
            </p:extLst>
          </p:nvPr>
        </p:nvGraphicFramePr>
        <p:xfrm>
          <a:off x="1043608" y="4005064"/>
          <a:ext cx="7632848" cy="2590800"/>
        </p:xfrm>
        <a:graphic>
          <a:graphicData uri="http://schemas.openxmlformats.org/drawingml/2006/table">
            <a:tbl>
              <a:tblPr/>
              <a:tblGrid>
                <a:gridCol w="2012752"/>
                <a:gridCol w="5620096"/>
              </a:tblGrid>
              <a:tr h="4242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William Hogarth</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42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Peter Lely</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42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Joshua Reynolds</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42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James Seymour</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42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John </a:t>
                      </a:r>
                      <a:r>
                        <a:rPr kumimoji="0" lang="en-GB" sz="2800" b="0" i="0" u="none" strike="noStrike" cap="none" normalizeH="0" baseline="0" dirty="0" err="1" smtClean="0">
                          <a:ln>
                            <a:noFill/>
                          </a:ln>
                          <a:solidFill>
                            <a:schemeClr val="tx1"/>
                          </a:solidFill>
                          <a:effectLst/>
                          <a:latin typeface="Arial" charset="0"/>
                          <a:cs typeface="Arial" charset="0"/>
                        </a:rPr>
                        <a:t>Vanderbank</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026" name="Picture 2" descr="C:\Users\john\Desktop\pic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1196752"/>
            <a:ext cx="3672408" cy="2580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2341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7378"/>
                                        </p:tgtEl>
                                        <p:attrNameLst>
                                          <p:attrName>style.visibility</p:attrName>
                                        </p:attrNameLst>
                                      </p:cBhvr>
                                      <p:to>
                                        <p:strVal val="visible"/>
                                      </p:to>
                                    </p:set>
                                    <p:animEffect transition="in" filter="fade">
                                      <p:cBhvr>
                                        <p:cTn id="7" dur="2000"/>
                                        <p:tgtEl>
                                          <p:spTgt spid="357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8" grpId="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457200" y="274639"/>
            <a:ext cx="8229600" cy="1210146"/>
          </a:xfrm>
        </p:spPr>
        <p:txBody>
          <a:bodyPr/>
          <a:lstStyle/>
          <a:p>
            <a:pPr eaLnBrk="1" hangingPunct="1"/>
            <a:r>
              <a:rPr lang="en-GB" sz="2400" dirty="0" smtClean="0"/>
              <a:t>Question </a:t>
            </a:r>
            <a:r>
              <a:rPr lang="en-GB" sz="2400" dirty="0"/>
              <a:t>9</a:t>
            </a:r>
            <a:r>
              <a:rPr lang="en-GB" sz="2400" dirty="0" smtClean="0"/>
              <a:t/>
            </a:r>
            <a:br>
              <a:rPr lang="en-GB" sz="2400" dirty="0" smtClean="0"/>
            </a:br>
            <a:r>
              <a:rPr lang="en-GB" sz="2400" dirty="0" smtClean="0"/>
              <a:t>Who painted the picture shown below?</a:t>
            </a:r>
            <a:r>
              <a:rPr lang="en-GB" sz="2400" dirty="0" smtClean="0"/>
              <a:t/>
            </a:r>
            <a:br>
              <a:rPr lang="en-GB" sz="2400" dirty="0" smtClean="0"/>
            </a:br>
            <a:endParaRPr lang="en-GB" sz="2400" dirty="0" smtClean="0"/>
          </a:p>
        </p:txBody>
      </p:sp>
      <p:graphicFrame>
        <p:nvGraphicFramePr>
          <p:cNvPr id="357379" name="Group 3"/>
          <p:cNvGraphicFramePr>
            <a:graphicFrameLocks noGrp="1"/>
          </p:cNvGraphicFramePr>
          <p:nvPr>
            <p:ph idx="1"/>
            <p:extLst>
              <p:ext uri="{D42A27DB-BD31-4B8C-83A1-F6EECF244321}">
                <p14:modId xmlns:p14="http://schemas.microsoft.com/office/powerpoint/2010/main" val="207903914"/>
              </p:ext>
            </p:extLst>
          </p:nvPr>
        </p:nvGraphicFramePr>
        <p:xfrm>
          <a:off x="1043608" y="4005064"/>
          <a:ext cx="7632848" cy="2590800"/>
        </p:xfrm>
        <a:graphic>
          <a:graphicData uri="http://schemas.openxmlformats.org/drawingml/2006/table">
            <a:tbl>
              <a:tblPr/>
              <a:tblGrid>
                <a:gridCol w="2012752"/>
                <a:gridCol w="5620096"/>
              </a:tblGrid>
              <a:tr h="4242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William Hogarth</a:t>
                      </a:r>
                      <a:endParaRPr kumimoji="0" lang="en-GB" sz="2800" b="0" i="0" u="none" strike="noStrike" cap="none" normalizeH="0" baseline="0" dirty="0" smtClean="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42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Peter Lely</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42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Joshua Reynolds</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42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James Seymour</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42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John </a:t>
                      </a:r>
                      <a:r>
                        <a:rPr kumimoji="0" lang="en-GB" sz="2800" b="0" i="0" u="none" strike="noStrike" cap="none" normalizeH="0" baseline="0" dirty="0" err="1" smtClean="0">
                          <a:ln>
                            <a:noFill/>
                          </a:ln>
                          <a:solidFill>
                            <a:schemeClr val="tx1"/>
                          </a:solidFill>
                          <a:effectLst/>
                          <a:latin typeface="Arial" charset="0"/>
                          <a:cs typeface="Arial" charset="0"/>
                        </a:rPr>
                        <a:t>Vanderbank</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026" name="Picture 2" descr="C:\Users\john\Desktop\pic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1196752"/>
            <a:ext cx="3672408" cy="2580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3370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7378"/>
                                        </p:tgtEl>
                                        <p:attrNameLst>
                                          <p:attrName>style.visibility</p:attrName>
                                        </p:attrNameLst>
                                      </p:cBhvr>
                                      <p:to>
                                        <p:strVal val="visible"/>
                                      </p:to>
                                    </p:set>
                                    <p:animEffect transition="in" filter="fade">
                                      <p:cBhvr>
                                        <p:cTn id="7" dur="2000"/>
                                        <p:tgtEl>
                                          <p:spTgt spid="357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8" grpId="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457200" y="274638"/>
            <a:ext cx="8229600" cy="2867025"/>
          </a:xfrm>
        </p:spPr>
        <p:txBody>
          <a:bodyPr/>
          <a:lstStyle/>
          <a:p>
            <a:pPr eaLnBrk="1" hangingPunct="1"/>
            <a:r>
              <a:rPr lang="en-GB" sz="2400" dirty="0" smtClean="0"/>
              <a:t>Question 10</a:t>
            </a:r>
            <a:br>
              <a:rPr lang="en-GB" sz="2400" dirty="0" smtClean="0"/>
            </a:br>
            <a:r>
              <a:rPr lang="en-GB" sz="2400" dirty="0" smtClean="0"/>
              <a:t>Which of his 6 wives is Henry Viii buried next to?</a:t>
            </a:r>
            <a:r>
              <a:rPr lang="en-GB" sz="2400" dirty="0" smtClean="0"/>
              <a:t/>
            </a:r>
            <a:br>
              <a:rPr lang="en-GB" sz="2400" dirty="0" smtClean="0"/>
            </a:br>
            <a:endParaRPr lang="en-GB" sz="2400" dirty="0" smtClean="0"/>
          </a:p>
        </p:txBody>
      </p:sp>
      <p:graphicFrame>
        <p:nvGraphicFramePr>
          <p:cNvPr id="357379" name="Group 3"/>
          <p:cNvGraphicFramePr>
            <a:graphicFrameLocks noGrp="1"/>
          </p:cNvGraphicFramePr>
          <p:nvPr>
            <p:ph idx="1"/>
            <p:extLst>
              <p:ext uri="{D42A27DB-BD31-4B8C-83A1-F6EECF244321}">
                <p14:modId xmlns:p14="http://schemas.microsoft.com/office/powerpoint/2010/main" val="1786206709"/>
              </p:ext>
            </p:extLst>
          </p:nvPr>
        </p:nvGraphicFramePr>
        <p:xfrm>
          <a:off x="457200" y="2420887"/>
          <a:ext cx="8229600" cy="3705277"/>
        </p:xfrm>
        <a:graphic>
          <a:graphicData uri="http://schemas.openxmlformats.org/drawingml/2006/table">
            <a:tbl>
              <a:tblPr/>
              <a:tblGrid>
                <a:gridCol w="2170113"/>
                <a:gridCol w="6059487"/>
              </a:tblGrid>
              <a:tr h="74149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Catherine of Aragon</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93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Anne Boleyn</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36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Jane Seymour</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93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Catherine Howard</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149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Catherine Parr</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5172341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7378"/>
                                        </p:tgtEl>
                                        <p:attrNameLst>
                                          <p:attrName>style.visibility</p:attrName>
                                        </p:attrNameLst>
                                      </p:cBhvr>
                                      <p:to>
                                        <p:strVal val="visible"/>
                                      </p:to>
                                    </p:set>
                                    <p:animEffect transition="in" filter="fade">
                                      <p:cBhvr>
                                        <p:cTn id="7" dur="2000"/>
                                        <p:tgtEl>
                                          <p:spTgt spid="357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8" grpId="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457200" y="274638"/>
            <a:ext cx="8229600" cy="2867025"/>
          </a:xfrm>
        </p:spPr>
        <p:txBody>
          <a:bodyPr/>
          <a:lstStyle/>
          <a:p>
            <a:pPr eaLnBrk="1" hangingPunct="1"/>
            <a:r>
              <a:rPr lang="en-GB" sz="2400" dirty="0" smtClean="0"/>
              <a:t>Question 10</a:t>
            </a:r>
            <a:br>
              <a:rPr lang="en-GB" sz="2400" dirty="0" smtClean="0"/>
            </a:br>
            <a:r>
              <a:rPr lang="en-GB" sz="2400" dirty="0" smtClean="0"/>
              <a:t>Which of his 6 wives is Henry Viii buried next to?</a:t>
            </a:r>
            <a:r>
              <a:rPr lang="en-GB" sz="2400" dirty="0" smtClean="0"/>
              <a:t/>
            </a:r>
            <a:br>
              <a:rPr lang="en-GB" sz="2400" dirty="0" smtClean="0"/>
            </a:br>
            <a:endParaRPr lang="en-GB" sz="2400" dirty="0" smtClean="0"/>
          </a:p>
        </p:txBody>
      </p:sp>
      <p:graphicFrame>
        <p:nvGraphicFramePr>
          <p:cNvPr id="357379" name="Group 3"/>
          <p:cNvGraphicFramePr>
            <a:graphicFrameLocks noGrp="1"/>
          </p:cNvGraphicFramePr>
          <p:nvPr>
            <p:ph idx="1"/>
            <p:extLst>
              <p:ext uri="{D42A27DB-BD31-4B8C-83A1-F6EECF244321}">
                <p14:modId xmlns:p14="http://schemas.microsoft.com/office/powerpoint/2010/main" val="1848230035"/>
              </p:ext>
            </p:extLst>
          </p:nvPr>
        </p:nvGraphicFramePr>
        <p:xfrm>
          <a:off x="457200" y="2420887"/>
          <a:ext cx="8229600" cy="3705277"/>
        </p:xfrm>
        <a:graphic>
          <a:graphicData uri="http://schemas.openxmlformats.org/drawingml/2006/table">
            <a:tbl>
              <a:tblPr/>
              <a:tblGrid>
                <a:gridCol w="2170113"/>
                <a:gridCol w="6059487"/>
              </a:tblGrid>
              <a:tr h="74149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Catherine of Aragon</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93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Anne Boleyn</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36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Jane Seymour</a:t>
                      </a:r>
                      <a:endParaRPr kumimoji="0" lang="en-GB" sz="2800" b="0" i="0" u="none" strike="noStrike" cap="none" normalizeH="0" baseline="0" dirty="0" smtClean="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93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Catherine Howard</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149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Catherine Parr</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5044970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7378"/>
                                        </p:tgtEl>
                                        <p:attrNameLst>
                                          <p:attrName>style.visibility</p:attrName>
                                        </p:attrNameLst>
                                      </p:cBhvr>
                                      <p:to>
                                        <p:strVal val="visible"/>
                                      </p:to>
                                    </p:set>
                                    <p:animEffect transition="in" filter="fade">
                                      <p:cBhvr>
                                        <p:cTn id="7" dur="2000"/>
                                        <p:tgtEl>
                                          <p:spTgt spid="357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Target</a:t>
            </a:r>
            <a:endParaRPr lang="en-GB" dirty="0"/>
          </a:p>
        </p:txBody>
      </p:sp>
      <p:sp>
        <p:nvSpPr>
          <p:cNvPr id="3" name="Content Placeholder 2"/>
          <p:cNvSpPr>
            <a:spLocks noGrp="1"/>
          </p:cNvSpPr>
          <p:nvPr>
            <p:ph idx="1"/>
          </p:nvPr>
        </p:nvSpPr>
        <p:spPr/>
        <p:txBody>
          <a:bodyPr/>
          <a:lstStyle/>
          <a:p>
            <a:pPr marL="0" indent="0" algn="ctr">
              <a:buNone/>
            </a:pPr>
            <a:r>
              <a:rPr lang="en-GB" dirty="0" smtClean="0"/>
              <a:t>You have to identify the sports personality for 25 points, and a bonus of 25 points for naming their sport.</a:t>
            </a:r>
          </a:p>
          <a:p>
            <a:pPr marL="0" indent="0" algn="ctr">
              <a:buNone/>
            </a:pPr>
            <a:r>
              <a:rPr lang="en-GB" dirty="0" smtClean="0"/>
              <a:t>A total of 1000 pts is available.</a:t>
            </a:r>
          </a:p>
          <a:p>
            <a:pPr marL="0" indent="0" algn="ctr">
              <a:buNone/>
            </a:pPr>
            <a:r>
              <a:rPr lang="en-GB" dirty="0" smtClean="0"/>
              <a:t>Your target is 700 points</a:t>
            </a:r>
            <a:endParaRPr lang="en-GB" dirty="0"/>
          </a:p>
        </p:txBody>
      </p:sp>
    </p:spTree>
    <p:extLst>
      <p:ext uri="{BB962C8B-B14F-4D97-AF65-F5344CB8AC3E}">
        <p14:creationId xmlns:p14="http://schemas.microsoft.com/office/powerpoint/2010/main" val="19627513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457200" y="274638"/>
            <a:ext cx="8229600" cy="2867025"/>
          </a:xfrm>
        </p:spPr>
        <p:txBody>
          <a:bodyPr/>
          <a:lstStyle/>
          <a:p>
            <a:pPr eaLnBrk="1" hangingPunct="1"/>
            <a:r>
              <a:rPr lang="en-GB" sz="2400" dirty="0" smtClean="0"/>
              <a:t>Question 11</a:t>
            </a:r>
            <a:br>
              <a:rPr lang="en-GB" sz="2400" dirty="0" smtClean="0"/>
            </a:br>
            <a:r>
              <a:rPr lang="en-GB" sz="2400" dirty="0" smtClean="0"/>
              <a:t>Which is the main River which runs through Norwich?</a:t>
            </a:r>
            <a:endParaRPr lang="en-GB" sz="2400" dirty="0" smtClean="0"/>
          </a:p>
        </p:txBody>
      </p:sp>
      <p:graphicFrame>
        <p:nvGraphicFramePr>
          <p:cNvPr id="357379" name="Group 3"/>
          <p:cNvGraphicFramePr>
            <a:graphicFrameLocks noGrp="1"/>
          </p:cNvGraphicFramePr>
          <p:nvPr>
            <p:ph idx="1"/>
            <p:extLst>
              <p:ext uri="{D42A27DB-BD31-4B8C-83A1-F6EECF244321}">
                <p14:modId xmlns:p14="http://schemas.microsoft.com/office/powerpoint/2010/main" val="2495605692"/>
              </p:ext>
            </p:extLst>
          </p:nvPr>
        </p:nvGraphicFramePr>
        <p:xfrm>
          <a:off x="457200" y="2636911"/>
          <a:ext cx="8229600" cy="3489253"/>
        </p:xfrm>
        <a:graphic>
          <a:graphicData uri="http://schemas.openxmlformats.org/drawingml/2006/table">
            <a:tbl>
              <a:tblPr/>
              <a:tblGrid>
                <a:gridCol w="2170113"/>
                <a:gridCol w="6059487"/>
              </a:tblGrid>
              <a:tr h="69826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River Gipping</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62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River Ouse</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03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River Stour</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62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River Wensum</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826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River Yare</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5172341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7378"/>
                                        </p:tgtEl>
                                        <p:attrNameLst>
                                          <p:attrName>style.visibility</p:attrName>
                                        </p:attrNameLst>
                                      </p:cBhvr>
                                      <p:to>
                                        <p:strVal val="visible"/>
                                      </p:to>
                                    </p:set>
                                    <p:animEffect transition="in" filter="fade">
                                      <p:cBhvr>
                                        <p:cTn id="7" dur="2000"/>
                                        <p:tgtEl>
                                          <p:spTgt spid="357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8"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457200" y="274638"/>
            <a:ext cx="8229600" cy="2867025"/>
          </a:xfrm>
        </p:spPr>
        <p:txBody>
          <a:bodyPr/>
          <a:lstStyle/>
          <a:p>
            <a:pPr eaLnBrk="1" hangingPunct="1"/>
            <a:r>
              <a:rPr lang="en-GB" sz="2400" dirty="0" smtClean="0"/>
              <a:t>Question 11</a:t>
            </a:r>
            <a:br>
              <a:rPr lang="en-GB" sz="2400" dirty="0" smtClean="0"/>
            </a:br>
            <a:r>
              <a:rPr lang="en-GB" sz="2400" dirty="0" smtClean="0"/>
              <a:t>Which is the main River which runs through Norwich?</a:t>
            </a:r>
            <a:endParaRPr lang="en-GB" sz="2400" dirty="0" smtClean="0"/>
          </a:p>
        </p:txBody>
      </p:sp>
      <p:graphicFrame>
        <p:nvGraphicFramePr>
          <p:cNvPr id="357379" name="Group 3"/>
          <p:cNvGraphicFramePr>
            <a:graphicFrameLocks noGrp="1"/>
          </p:cNvGraphicFramePr>
          <p:nvPr>
            <p:ph idx="1"/>
            <p:extLst>
              <p:ext uri="{D42A27DB-BD31-4B8C-83A1-F6EECF244321}">
                <p14:modId xmlns:p14="http://schemas.microsoft.com/office/powerpoint/2010/main" val="853889683"/>
              </p:ext>
            </p:extLst>
          </p:nvPr>
        </p:nvGraphicFramePr>
        <p:xfrm>
          <a:off x="457200" y="2636911"/>
          <a:ext cx="8229600" cy="3489253"/>
        </p:xfrm>
        <a:graphic>
          <a:graphicData uri="http://schemas.openxmlformats.org/drawingml/2006/table">
            <a:tbl>
              <a:tblPr/>
              <a:tblGrid>
                <a:gridCol w="2170113"/>
                <a:gridCol w="6059487"/>
              </a:tblGrid>
              <a:tr h="69826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River Gipping</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62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River Ouse</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03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River Stour</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62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River Wensum</a:t>
                      </a:r>
                      <a:endParaRPr kumimoji="0" lang="en-GB" sz="2800" b="0" i="0" u="none" strike="noStrike" cap="none" normalizeH="0" baseline="0" dirty="0" smtClean="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826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River Yare</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7047969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7378"/>
                                        </p:tgtEl>
                                        <p:attrNameLst>
                                          <p:attrName>style.visibility</p:attrName>
                                        </p:attrNameLst>
                                      </p:cBhvr>
                                      <p:to>
                                        <p:strVal val="visible"/>
                                      </p:to>
                                    </p:set>
                                    <p:animEffect transition="in" filter="fade">
                                      <p:cBhvr>
                                        <p:cTn id="7" dur="2000"/>
                                        <p:tgtEl>
                                          <p:spTgt spid="357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8" grpId="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457200" y="274638"/>
            <a:ext cx="8229600" cy="2867025"/>
          </a:xfrm>
        </p:spPr>
        <p:txBody>
          <a:bodyPr/>
          <a:lstStyle/>
          <a:p>
            <a:pPr eaLnBrk="1" hangingPunct="1"/>
            <a:r>
              <a:rPr lang="en-GB" sz="2400" dirty="0" smtClean="0"/>
              <a:t>Question </a:t>
            </a:r>
            <a:r>
              <a:rPr lang="en-GB" sz="2400" dirty="0" smtClean="0"/>
              <a:t>12</a:t>
            </a:r>
            <a:br>
              <a:rPr lang="en-GB" sz="2400" dirty="0" smtClean="0"/>
            </a:br>
            <a:r>
              <a:rPr lang="en-GB" sz="2400" dirty="0" smtClean="0"/>
              <a:t/>
            </a:r>
            <a:br>
              <a:rPr lang="en-GB" sz="2400" dirty="0" smtClean="0"/>
            </a:br>
            <a:r>
              <a:rPr lang="en-GB" sz="2400" dirty="0" smtClean="0"/>
              <a:t>What is the disease/illness PERTUSSIS commonly known as?</a:t>
            </a:r>
            <a:endParaRPr lang="en-GB" sz="2400" dirty="0" smtClean="0"/>
          </a:p>
        </p:txBody>
      </p:sp>
      <p:graphicFrame>
        <p:nvGraphicFramePr>
          <p:cNvPr id="357379" name="Group 3"/>
          <p:cNvGraphicFramePr>
            <a:graphicFrameLocks noGrp="1"/>
          </p:cNvGraphicFramePr>
          <p:nvPr>
            <p:ph idx="1"/>
            <p:extLst>
              <p:ext uri="{D42A27DB-BD31-4B8C-83A1-F6EECF244321}">
                <p14:modId xmlns:p14="http://schemas.microsoft.com/office/powerpoint/2010/main" val="1555826458"/>
              </p:ext>
            </p:extLst>
          </p:nvPr>
        </p:nvGraphicFramePr>
        <p:xfrm>
          <a:off x="457200" y="2708919"/>
          <a:ext cx="8229600" cy="3417245"/>
        </p:xfrm>
        <a:graphic>
          <a:graphicData uri="http://schemas.openxmlformats.org/drawingml/2006/table">
            <a:tbl>
              <a:tblPr/>
              <a:tblGrid>
                <a:gridCol w="2170113"/>
                <a:gridCol w="6059487"/>
              </a:tblGrid>
              <a:tr h="6838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err="1" smtClean="0">
                          <a:ln>
                            <a:noFill/>
                          </a:ln>
                          <a:solidFill>
                            <a:schemeClr val="tx1"/>
                          </a:solidFill>
                          <a:effectLst/>
                          <a:latin typeface="Arial" charset="0"/>
                          <a:cs typeface="Arial" charset="0"/>
                        </a:rPr>
                        <a:t>Diptheria</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1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German </a:t>
                      </a:r>
                      <a:r>
                        <a:rPr kumimoji="0" lang="en-GB" sz="2800" b="0" i="0" u="none" strike="noStrike" cap="none" normalizeH="0" baseline="0" dirty="0" err="1" smtClean="0">
                          <a:ln>
                            <a:noFill/>
                          </a:ln>
                          <a:solidFill>
                            <a:schemeClr val="tx1"/>
                          </a:solidFill>
                          <a:effectLst/>
                          <a:latin typeface="Arial" charset="0"/>
                          <a:cs typeface="Arial" charset="0"/>
                        </a:rPr>
                        <a:t>Measels</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Scabies</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1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Typhoid</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38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Whooping Cough</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5172341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7378"/>
                                        </p:tgtEl>
                                        <p:attrNameLst>
                                          <p:attrName>style.visibility</p:attrName>
                                        </p:attrNameLst>
                                      </p:cBhvr>
                                      <p:to>
                                        <p:strVal val="visible"/>
                                      </p:to>
                                    </p:set>
                                    <p:animEffect transition="in" filter="fade">
                                      <p:cBhvr>
                                        <p:cTn id="7" dur="2000"/>
                                        <p:tgtEl>
                                          <p:spTgt spid="357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8" grpId="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457200" y="274638"/>
            <a:ext cx="8229600" cy="2867025"/>
          </a:xfrm>
        </p:spPr>
        <p:txBody>
          <a:bodyPr/>
          <a:lstStyle/>
          <a:p>
            <a:pPr eaLnBrk="1" hangingPunct="1"/>
            <a:r>
              <a:rPr lang="en-GB" sz="2400" dirty="0" smtClean="0"/>
              <a:t>Question </a:t>
            </a:r>
            <a:r>
              <a:rPr lang="en-GB" sz="2400" dirty="0" smtClean="0"/>
              <a:t>12</a:t>
            </a:r>
            <a:br>
              <a:rPr lang="en-GB" sz="2400" dirty="0" smtClean="0"/>
            </a:br>
            <a:r>
              <a:rPr lang="en-GB" sz="2400" dirty="0" smtClean="0"/>
              <a:t/>
            </a:r>
            <a:br>
              <a:rPr lang="en-GB" sz="2400" dirty="0" smtClean="0"/>
            </a:br>
            <a:r>
              <a:rPr lang="en-GB" sz="2400" dirty="0" smtClean="0"/>
              <a:t>What is the disease/illness PERTUSSIS commonly known as?</a:t>
            </a:r>
            <a:endParaRPr lang="en-GB" sz="2400" dirty="0" smtClean="0"/>
          </a:p>
        </p:txBody>
      </p:sp>
      <p:graphicFrame>
        <p:nvGraphicFramePr>
          <p:cNvPr id="357379" name="Group 3"/>
          <p:cNvGraphicFramePr>
            <a:graphicFrameLocks noGrp="1"/>
          </p:cNvGraphicFramePr>
          <p:nvPr>
            <p:ph idx="1"/>
            <p:extLst>
              <p:ext uri="{D42A27DB-BD31-4B8C-83A1-F6EECF244321}">
                <p14:modId xmlns:p14="http://schemas.microsoft.com/office/powerpoint/2010/main" val="3145454506"/>
              </p:ext>
            </p:extLst>
          </p:nvPr>
        </p:nvGraphicFramePr>
        <p:xfrm>
          <a:off x="457200" y="2708919"/>
          <a:ext cx="8229600" cy="3417245"/>
        </p:xfrm>
        <a:graphic>
          <a:graphicData uri="http://schemas.openxmlformats.org/drawingml/2006/table">
            <a:tbl>
              <a:tblPr/>
              <a:tblGrid>
                <a:gridCol w="2170113"/>
                <a:gridCol w="6059487"/>
              </a:tblGrid>
              <a:tr h="6838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err="1" smtClean="0">
                          <a:ln>
                            <a:noFill/>
                          </a:ln>
                          <a:solidFill>
                            <a:schemeClr val="tx1"/>
                          </a:solidFill>
                          <a:effectLst/>
                          <a:latin typeface="Arial" charset="0"/>
                          <a:cs typeface="Arial" charset="0"/>
                        </a:rPr>
                        <a:t>Diptheria</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1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German </a:t>
                      </a:r>
                      <a:r>
                        <a:rPr kumimoji="0" lang="en-GB" sz="2800" b="0" i="0" u="none" strike="noStrike" cap="none" normalizeH="0" baseline="0" dirty="0" err="1" smtClean="0">
                          <a:ln>
                            <a:noFill/>
                          </a:ln>
                          <a:solidFill>
                            <a:schemeClr val="tx1"/>
                          </a:solidFill>
                          <a:effectLst/>
                          <a:latin typeface="Arial" charset="0"/>
                          <a:cs typeface="Arial" charset="0"/>
                        </a:rPr>
                        <a:t>Measels</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Scabies</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1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Typhoid</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38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Whooping Cough</a:t>
                      </a:r>
                      <a:endParaRPr kumimoji="0" lang="en-GB" sz="2800" b="0" i="0" u="none" strike="noStrike" cap="none" normalizeH="0" baseline="0" dirty="0" smtClean="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5782274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7378"/>
                                        </p:tgtEl>
                                        <p:attrNameLst>
                                          <p:attrName>style.visibility</p:attrName>
                                        </p:attrNameLst>
                                      </p:cBhvr>
                                      <p:to>
                                        <p:strVal val="visible"/>
                                      </p:to>
                                    </p:set>
                                    <p:animEffect transition="in" filter="fade">
                                      <p:cBhvr>
                                        <p:cTn id="7" dur="2000"/>
                                        <p:tgtEl>
                                          <p:spTgt spid="357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8"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457200" y="274638"/>
            <a:ext cx="8229600" cy="2867025"/>
          </a:xfrm>
        </p:spPr>
        <p:txBody>
          <a:bodyPr/>
          <a:lstStyle/>
          <a:p>
            <a:pPr eaLnBrk="1" hangingPunct="1"/>
            <a:r>
              <a:rPr lang="en-GB" sz="2400" dirty="0" smtClean="0"/>
              <a:t>Question </a:t>
            </a:r>
            <a:r>
              <a:rPr lang="en-GB" sz="2400" dirty="0" smtClean="0"/>
              <a:t>13</a:t>
            </a:r>
            <a:br>
              <a:rPr lang="en-GB" sz="2400" dirty="0" smtClean="0"/>
            </a:br>
            <a:r>
              <a:rPr lang="en-GB" sz="2400" dirty="0" smtClean="0"/>
              <a:t/>
            </a:r>
            <a:br>
              <a:rPr lang="en-GB" sz="2400" dirty="0" smtClean="0"/>
            </a:br>
            <a:r>
              <a:rPr lang="en-GB" sz="2400" dirty="0" smtClean="0"/>
              <a:t>In which year did Burma change its name to Myanmar?</a:t>
            </a:r>
            <a:endParaRPr lang="en-GB" sz="2400" dirty="0" smtClean="0"/>
          </a:p>
        </p:txBody>
      </p:sp>
      <p:graphicFrame>
        <p:nvGraphicFramePr>
          <p:cNvPr id="357379" name="Group 3"/>
          <p:cNvGraphicFramePr>
            <a:graphicFrameLocks noGrp="1"/>
          </p:cNvGraphicFramePr>
          <p:nvPr>
            <p:ph idx="1"/>
            <p:extLst>
              <p:ext uri="{D42A27DB-BD31-4B8C-83A1-F6EECF244321}">
                <p14:modId xmlns:p14="http://schemas.microsoft.com/office/powerpoint/2010/main" val="1486140252"/>
              </p:ext>
            </p:extLst>
          </p:nvPr>
        </p:nvGraphicFramePr>
        <p:xfrm>
          <a:off x="457200" y="2708919"/>
          <a:ext cx="8229600" cy="3417245"/>
        </p:xfrm>
        <a:graphic>
          <a:graphicData uri="http://schemas.openxmlformats.org/drawingml/2006/table">
            <a:tbl>
              <a:tblPr/>
              <a:tblGrid>
                <a:gridCol w="2170113"/>
                <a:gridCol w="6059487"/>
              </a:tblGrid>
              <a:tr h="6838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1989</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1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1991</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1993</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1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1995</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38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After 1995</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5172341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7378"/>
                                        </p:tgtEl>
                                        <p:attrNameLst>
                                          <p:attrName>style.visibility</p:attrName>
                                        </p:attrNameLst>
                                      </p:cBhvr>
                                      <p:to>
                                        <p:strVal val="visible"/>
                                      </p:to>
                                    </p:set>
                                    <p:animEffect transition="in" filter="fade">
                                      <p:cBhvr>
                                        <p:cTn id="7" dur="2000"/>
                                        <p:tgtEl>
                                          <p:spTgt spid="357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8"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457200" y="274638"/>
            <a:ext cx="8229600" cy="2867025"/>
          </a:xfrm>
        </p:spPr>
        <p:txBody>
          <a:bodyPr/>
          <a:lstStyle/>
          <a:p>
            <a:pPr eaLnBrk="1" hangingPunct="1"/>
            <a:r>
              <a:rPr lang="en-GB" sz="2400" dirty="0" smtClean="0"/>
              <a:t>Question </a:t>
            </a:r>
            <a:r>
              <a:rPr lang="en-GB" sz="2400" dirty="0" smtClean="0"/>
              <a:t>13</a:t>
            </a:r>
            <a:br>
              <a:rPr lang="en-GB" sz="2400" dirty="0" smtClean="0"/>
            </a:br>
            <a:r>
              <a:rPr lang="en-GB" sz="2400" dirty="0" smtClean="0"/>
              <a:t/>
            </a:r>
            <a:br>
              <a:rPr lang="en-GB" sz="2400" dirty="0" smtClean="0"/>
            </a:br>
            <a:r>
              <a:rPr lang="en-GB" sz="2400" dirty="0" smtClean="0"/>
              <a:t>In which year did Burma change its name to Myanmar?</a:t>
            </a:r>
            <a:endParaRPr lang="en-GB" sz="2400" dirty="0" smtClean="0"/>
          </a:p>
        </p:txBody>
      </p:sp>
      <p:graphicFrame>
        <p:nvGraphicFramePr>
          <p:cNvPr id="357379" name="Group 3"/>
          <p:cNvGraphicFramePr>
            <a:graphicFrameLocks noGrp="1"/>
          </p:cNvGraphicFramePr>
          <p:nvPr>
            <p:ph idx="1"/>
            <p:extLst>
              <p:ext uri="{D42A27DB-BD31-4B8C-83A1-F6EECF244321}">
                <p14:modId xmlns:p14="http://schemas.microsoft.com/office/powerpoint/2010/main" val="1514905249"/>
              </p:ext>
            </p:extLst>
          </p:nvPr>
        </p:nvGraphicFramePr>
        <p:xfrm>
          <a:off x="457200" y="2708919"/>
          <a:ext cx="8229600" cy="3417245"/>
        </p:xfrm>
        <a:graphic>
          <a:graphicData uri="http://schemas.openxmlformats.org/drawingml/2006/table">
            <a:tbl>
              <a:tblPr/>
              <a:tblGrid>
                <a:gridCol w="2170113"/>
                <a:gridCol w="6059487"/>
              </a:tblGrid>
              <a:tr h="6838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1989</a:t>
                      </a:r>
                      <a:endParaRPr kumimoji="0" lang="en-GB" sz="2800" b="0" i="0" u="none" strike="noStrike" cap="none" normalizeH="0" baseline="0" dirty="0" smtClean="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1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1991</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1993</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1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1995</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38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After 1995</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8008669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7378"/>
                                        </p:tgtEl>
                                        <p:attrNameLst>
                                          <p:attrName>style.visibility</p:attrName>
                                        </p:attrNameLst>
                                      </p:cBhvr>
                                      <p:to>
                                        <p:strVal val="visible"/>
                                      </p:to>
                                    </p:set>
                                    <p:animEffect transition="in" filter="fade">
                                      <p:cBhvr>
                                        <p:cTn id="7" dur="2000"/>
                                        <p:tgtEl>
                                          <p:spTgt spid="357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8"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457200" y="274638"/>
            <a:ext cx="8229600" cy="2867025"/>
          </a:xfrm>
        </p:spPr>
        <p:txBody>
          <a:bodyPr/>
          <a:lstStyle/>
          <a:p>
            <a:pPr eaLnBrk="1" hangingPunct="1"/>
            <a:r>
              <a:rPr lang="en-GB" sz="2400" dirty="0" smtClean="0"/>
              <a:t>Question </a:t>
            </a:r>
            <a:r>
              <a:rPr lang="en-GB" sz="2400" dirty="0" smtClean="0"/>
              <a:t>14</a:t>
            </a:r>
            <a:br>
              <a:rPr lang="en-GB" sz="2400" dirty="0" smtClean="0"/>
            </a:br>
            <a:r>
              <a:rPr lang="en-GB" sz="2400" dirty="0" smtClean="0"/>
              <a:t/>
            </a:r>
            <a:br>
              <a:rPr lang="en-GB" sz="2400" dirty="0" smtClean="0"/>
            </a:br>
            <a:r>
              <a:rPr lang="en-GB" sz="2400" dirty="0" smtClean="0"/>
              <a:t>The name of the National Anthem of which country translates as ‘Yes, we love this country’? </a:t>
            </a:r>
            <a:endParaRPr lang="en-GB" sz="2400" dirty="0" smtClean="0"/>
          </a:p>
        </p:txBody>
      </p:sp>
      <p:graphicFrame>
        <p:nvGraphicFramePr>
          <p:cNvPr id="357379" name="Group 3"/>
          <p:cNvGraphicFramePr>
            <a:graphicFrameLocks noGrp="1"/>
          </p:cNvGraphicFramePr>
          <p:nvPr>
            <p:ph idx="1"/>
            <p:extLst>
              <p:ext uri="{D42A27DB-BD31-4B8C-83A1-F6EECF244321}">
                <p14:modId xmlns:p14="http://schemas.microsoft.com/office/powerpoint/2010/main" val="644803523"/>
              </p:ext>
            </p:extLst>
          </p:nvPr>
        </p:nvGraphicFramePr>
        <p:xfrm>
          <a:off x="457200" y="2852934"/>
          <a:ext cx="8229600" cy="3273230"/>
        </p:xfrm>
        <a:graphic>
          <a:graphicData uri="http://schemas.openxmlformats.org/drawingml/2006/table">
            <a:tbl>
              <a:tblPr/>
              <a:tblGrid>
                <a:gridCol w="2170113"/>
                <a:gridCol w="6059487"/>
              </a:tblGrid>
              <a:tr h="6550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Denmark</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310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Finland</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69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Iceland</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310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Norway</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50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Sweden</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5172341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7378"/>
                                        </p:tgtEl>
                                        <p:attrNameLst>
                                          <p:attrName>style.visibility</p:attrName>
                                        </p:attrNameLst>
                                      </p:cBhvr>
                                      <p:to>
                                        <p:strVal val="visible"/>
                                      </p:to>
                                    </p:set>
                                    <p:animEffect transition="in" filter="fade">
                                      <p:cBhvr>
                                        <p:cTn id="7" dur="2000"/>
                                        <p:tgtEl>
                                          <p:spTgt spid="357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8" grpId="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457200" y="274638"/>
            <a:ext cx="8229600" cy="2867025"/>
          </a:xfrm>
        </p:spPr>
        <p:txBody>
          <a:bodyPr/>
          <a:lstStyle/>
          <a:p>
            <a:pPr eaLnBrk="1" hangingPunct="1"/>
            <a:r>
              <a:rPr lang="en-GB" sz="2400" dirty="0" smtClean="0"/>
              <a:t>Question </a:t>
            </a:r>
            <a:r>
              <a:rPr lang="en-GB" sz="2400" dirty="0" smtClean="0"/>
              <a:t>14</a:t>
            </a:r>
            <a:br>
              <a:rPr lang="en-GB" sz="2400" dirty="0" smtClean="0"/>
            </a:br>
            <a:r>
              <a:rPr lang="en-GB" sz="2400" dirty="0" smtClean="0"/>
              <a:t/>
            </a:r>
            <a:br>
              <a:rPr lang="en-GB" sz="2400" dirty="0" smtClean="0"/>
            </a:br>
            <a:r>
              <a:rPr lang="en-GB" sz="2400" dirty="0" smtClean="0"/>
              <a:t>The name of the National Anthem of which country translates as ‘Yes, we love this country’? </a:t>
            </a:r>
            <a:endParaRPr lang="en-GB" sz="2400" dirty="0" smtClean="0"/>
          </a:p>
        </p:txBody>
      </p:sp>
      <p:graphicFrame>
        <p:nvGraphicFramePr>
          <p:cNvPr id="357379" name="Group 3"/>
          <p:cNvGraphicFramePr>
            <a:graphicFrameLocks noGrp="1"/>
          </p:cNvGraphicFramePr>
          <p:nvPr>
            <p:ph idx="1"/>
            <p:extLst>
              <p:ext uri="{D42A27DB-BD31-4B8C-83A1-F6EECF244321}">
                <p14:modId xmlns:p14="http://schemas.microsoft.com/office/powerpoint/2010/main" val="61604902"/>
              </p:ext>
            </p:extLst>
          </p:nvPr>
        </p:nvGraphicFramePr>
        <p:xfrm>
          <a:off x="457200" y="2852934"/>
          <a:ext cx="8229600" cy="3273230"/>
        </p:xfrm>
        <a:graphic>
          <a:graphicData uri="http://schemas.openxmlformats.org/drawingml/2006/table">
            <a:tbl>
              <a:tblPr/>
              <a:tblGrid>
                <a:gridCol w="2170113"/>
                <a:gridCol w="6059487"/>
              </a:tblGrid>
              <a:tr h="6550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Denmark</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310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Finland</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69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Iceland</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310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Norway</a:t>
                      </a:r>
                      <a:endParaRPr kumimoji="0" lang="en-GB" sz="2800" b="0" i="0" u="none" strike="noStrike" cap="none" normalizeH="0" baseline="0" dirty="0" smtClean="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50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Sweden</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6969126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7378"/>
                                        </p:tgtEl>
                                        <p:attrNameLst>
                                          <p:attrName>style.visibility</p:attrName>
                                        </p:attrNameLst>
                                      </p:cBhvr>
                                      <p:to>
                                        <p:strVal val="visible"/>
                                      </p:to>
                                    </p:set>
                                    <p:animEffect transition="in" filter="fade">
                                      <p:cBhvr>
                                        <p:cTn id="7" dur="2000"/>
                                        <p:tgtEl>
                                          <p:spTgt spid="357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8" grpId="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457200" y="274638"/>
            <a:ext cx="8229600" cy="2867025"/>
          </a:xfrm>
        </p:spPr>
        <p:txBody>
          <a:bodyPr/>
          <a:lstStyle/>
          <a:p>
            <a:pPr eaLnBrk="1" hangingPunct="1"/>
            <a:r>
              <a:rPr lang="en-GB" sz="2400" dirty="0" smtClean="0"/>
              <a:t>Question 15</a:t>
            </a:r>
            <a:br>
              <a:rPr lang="en-GB" sz="2400" dirty="0" smtClean="0"/>
            </a:br>
            <a:r>
              <a:rPr lang="en-GB" sz="2400" dirty="0" smtClean="0"/>
              <a:t>Which name is next on this list?</a:t>
            </a:r>
            <a:br>
              <a:rPr lang="en-GB" sz="2400" dirty="0" smtClean="0"/>
            </a:br>
            <a:r>
              <a:rPr lang="en-GB" sz="2400" dirty="0" smtClean="0"/>
              <a:t>Gary Kasparov 1985-93</a:t>
            </a:r>
            <a:br>
              <a:rPr lang="en-GB" sz="2400" dirty="0" smtClean="0"/>
            </a:br>
            <a:r>
              <a:rPr lang="en-GB" sz="2400" dirty="0" smtClean="0"/>
              <a:t>Anatoly </a:t>
            </a:r>
            <a:r>
              <a:rPr lang="en-GB" sz="2400" dirty="0" err="1" smtClean="0"/>
              <a:t>Karpov</a:t>
            </a:r>
            <a:r>
              <a:rPr lang="en-GB" sz="2400" dirty="0" smtClean="0"/>
              <a:t> 1975-85</a:t>
            </a:r>
            <a:br>
              <a:rPr lang="en-GB" sz="2400" dirty="0" smtClean="0"/>
            </a:br>
            <a:r>
              <a:rPr lang="en-GB" sz="2400" dirty="0" smtClean="0"/>
              <a:t>Bobby Fischer 1972-75</a:t>
            </a:r>
            <a:br>
              <a:rPr lang="en-GB" sz="2400" dirty="0" smtClean="0"/>
            </a:br>
            <a:r>
              <a:rPr lang="en-GB" sz="2400" dirty="0" smtClean="0"/>
              <a:t>Boris </a:t>
            </a:r>
            <a:r>
              <a:rPr lang="en-GB" sz="2400" dirty="0" err="1" smtClean="0"/>
              <a:t>Spassky</a:t>
            </a:r>
            <a:r>
              <a:rPr lang="en-GB" sz="2400" dirty="0" smtClean="0"/>
              <a:t> 1969-72</a:t>
            </a:r>
            <a:br>
              <a:rPr lang="en-GB" sz="2400" dirty="0" smtClean="0"/>
            </a:br>
            <a:r>
              <a:rPr lang="en-GB" sz="2400" dirty="0" smtClean="0"/>
              <a:t>……………………?</a:t>
            </a:r>
            <a:endParaRPr lang="en-GB" sz="2400" dirty="0" smtClean="0"/>
          </a:p>
        </p:txBody>
      </p:sp>
      <p:graphicFrame>
        <p:nvGraphicFramePr>
          <p:cNvPr id="357379" name="Group 3"/>
          <p:cNvGraphicFramePr>
            <a:graphicFrameLocks noGrp="1"/>
          </p:cNvGraphicFramePr>
          <p:nvPr>
            <p:ph idx="1"/>
            <p:extLst>
              <p:ext uri="{D42A27DB-BD31-4B8C-83A1-F6EECF244321}">
                <p14:modId xmlns:p14="http://schemas.microsoft.com/office/powerpoint/2010/main" val="3670025157"/>
              </p:ext>
            </p:extLst>
          </p:nvPr>
        </p:nvGraphicFramePr>
        <p:xfrm>
          <a:off x="457200" y="3429000"/>
          <a:ext cx="8229600" cy="2697164"/>
        </p:xfrm>
        <a:graphic>
          <a:graphicData uri="http://schemas.openxmlformats.org/drawingml/2006/table">
            <a:tbl>
              <a:tblPr/>
              <a:tblGrid>
                <a:gridCol w="2170113"/>
                <a:gridCol w="6059487"/>
              </a:tblGrid>
              <a:tr h="539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Max </a:t>
                      </a:r>
                      <a:r>
                        <a:rPr kumimoji="0" lang="en-GB" sz="2800" b="0" i="0" u="none" strike="noStrike" cap="none" normalizeH="0" baseline="0" dirty="0" err="1" smtClean="0">
                          <a:ln>
                            <a:noFill/>
                          </a:ln>
                          <a:solidFill>
                            <a:schemeClr val="tx1"/>
                          </a:solidFill>
                          <a:effectLst/>
                          <a:latin typeface="Arial" charset="0"/>
                          <a:cs typeface="Arial" charset="0"/>
                        </a:rPr>
                        <a:t>Euwe</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8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Mikhail </a:t>
                      </a:r>
                      <a:r>
                        <a:rPr kumimoji="0" lang="en-GB" sz="2800" b="0" i="0" u="none" strike="noStrike" cap="none" normalizeH="0" baseline="0" dirty="0" err="1" smtClean="0">
                          <a:ln>
                            <a:noFill/>
                          </a:ln>
                          <a:solidFill>
                            <a:schemeClr val="tx1"/>
                          </a:solidFill>
                          <a:effectLst/>
                          <a:latin typeface="Arial" charset="0"/>
                          <a:cs typeface="Arial" charset="0"/>
                        </a:rPr>
                        <a:t>Botvinnik</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13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err="1" smtClean="0">
                          <a:ln>
                            <a:noFill/>
                          </a:ln>
                          <a:solidFill>
                            <a:schemeClr val="tx1"/>
                          </a:solidFill>
                          <a:effectLst/>
                          <a:latin typeface="Arial" charset="0"/>
                          <a:cs typeface="Arial" charset="0"/>
                        </a:rPr>
                        <a:t>Tigran</a:t>
                      </a:r>
                      <a:r>
                        <a:rPr kumimoji="0" lang="en-GB" sz="2800" b="0" i="0" u="none" strike="noStrike" cap="none" normalizeH="0" baseline="0" dirty="0" smtClean="0">
                          <a:ln>
                            <a:noFill/>
                          </a:ln>
                          <a:solidFill>
                            <a:schemeClr val="tx1"/>
                          </a:solidFill>
                          <a:effectLst/>
                          <a:latin typeface="Arial" charset="0"/>
                          <a:cs typeface="Arial" charset="0"/>
                        </a:rPr>
                        <a:t> </a:t>
                      </a:r>
                      <a:r>
                        <a:rPr kumimoji="0" lang="en-GB" sz="2800" b="0" i="0" u="none" strike="noStrike" cap="none" normalizeH="0" baseline="0" dirty="0" err="1" smtClean="0">
                          <a:ln>
                            <a:noFill/>
                          </a:ln>
                          <a:solidFill>
                            <a:schemeClr val="tx1"/>
                          </a:solidFill>
                          <a:effectLst/>
                          <a:latin typeface="Arial" charset="0"/>
                          <a:cs typeface="Arial" charset="0"/>
                        </a:rPr>
                        <a:t>Petrosian</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8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err="1" smtClean="0">
                          <a:ln>
                            <a:noFill/>
                          </a:ln>
                          <a:solidFill>
                            <a:schemeClr val="tx1"/>
                          </a:solidFill>
                          <a:effectLst/>
                          <a:latin typeface="Arial" charset="0"/>
                          <a:cs typeface="Arial" charset="0"/>
                        </a:rPr>
                        <a:t>Vasily</a:t>
                      </a:r>
                      <a:r>
                        <a:rPr kumimoji="0" lang="en-GB" sz="2800" b="0" i="0" u="none" strike="noStrike" cap="none" normalizeH="0" baseline="0" dirty="0" smtClean="0">
                          <a:ln>
                            <a:noFill/>
                          </a:ln>
                          <a:solidFill>
                            <a:schemeClr val="tx1"/>
                          </a:solidFill>
                          <a:effectLst/>
                          <a:latin typeface="Arial" charset="0"/>
                          <a:cs typeface="Arial" charset="0"/>
                        </a:rPr>
                        <a:t> </a:t>
                      </a:r>
                      <a:r>
                        <a:rPr kumimoji="0" lang="en-GB" sz="2800" b="0" i="0" u="none" strike="noStrike" cap="none" normalizeH="0" baseline="0" dirty="0" err="1" smtClean="0">
                          <a:ln>
                            <a:noFill/>
                          </a:ln>
                          <a:solidFill>
                            <a:schemeClr val="tx1"/>
                          </a:solidFill>
                          <a:effectLst/>
                          <a:latin typeface="Arial" charset="0"/>
                          <a:cs typeface="Arial" charset="0"/>
                        </a:rPr>
                        <a:t>Smyslov</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Mikhail Tal</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5172341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7378"/>
                                        </p:tgtEl>
                                        <p:attrNameLst>
                                          <p:attrName>style.visibility</p:attrName>
                                        </p:attrNameLst>
                                      </p:cBhvr>
                                      <p:to>
                                        <p:strVal val="visible"/>
                                      </p:to>
                                    </p:set>
                                    <p:animEffect transition="in" filter="fade">
                                      <p:cBhvr>
                                        <p:cTn id="7" dur="2000"/>
                                        <p:tgtEl>
                                          <p:spTgt spid="357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8"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457200" y="274638"/>
            <a:ext cx="8229600" cy="2867025"/>
          </a:xfrm>
        </p:spPr>
        <p:txBody>
          <a:bodyPr/>
          <a:lstStyle/>
          <a:p>
            <a:pPr eaLnBrk="1" hangingPunct="1"/>
            <a:r>
              <a:rPr lang="en-GB" sz="2400" dirty="0" smtClean="0"/>
              <a:t>Question 15</a:t>
            </a:r>
            <a:br>
              <a:rPr lang="en-GB" sz="2400" dirty="0" smtClean="0"/>
            </a:br>
            <a:r>
              <a:rPr lang="en-GB" sz="2400" dirty="0" smtClean="0"/>
              <a:t>Which name is next on this list?</a:t>
            </a:r>
            <a:br>
              <a:rPr lang="en-GB" sz="2400" dirty="0" smtClean="0"/>
            </a:br>
            <a:r>
              <a:rPr lang="en-GB" sz="2400" dirty="0" smtClean="0"/>
              <a:t>Gary Kasparov 1985-93</a:t>
            </a:r>
            <a:br>
              <a:rPr lang="en-GB" sz="2400" dirty="0" smtClean="0"/>
            </a:br>
            <a:r>
              <a:rPr lang="en-GB" sz="2400" dirty="0" smtClean="0"/>
              <a:t>Anatoly </a:t>
            </a:r>
            <a:r>
              <a:rPr lang="en-GB" sz="2400" dirty="0" err="1" smtClean="0"/>
              <a:t>Karpov</a:t>
            </a:r>
            <a:r>
              <a:rPr lang="en-GB" sz="2400" dirty="0" smtClean="0"/>
              <a:t> 1975-85</a:t>
            </a:r>
            <a:br>
              <a:rPr lang="en-GB" sz="2400" dirty="0" smtClean="0"/>
            </a:br>
            <a:r>
              <a:rPr lang="en-GB" sz="2400" dirty="0" smtClean="0"/>
              <a:t>Bobby Fischer 1972-75</a:t>
            </a:r>
            <a:br>
              <a:rPr lang="en-GB" sz="2400" dirty="0" smtClean="0"/>
            </a:br>
            <a:r>
              <a:rPr lang="en-GB" sz="2400" dirty="0" smtClean="0"/>
              <a:t>Boris </a:t>
            </a:r>
            <a:r>
              <a:rPr lang="en-GB" sz="2400" dirty="0" err="1" smtClean="0"/>
              <a:t>Spassky</a:t>
            </a:r>
            <a:r>
              <a:rPr lang="en-GB" sz="2400" dirty="0" smtClean="0"/>
              <a:t> 1969-72</a:t>
            </a:r>
            <a:br>
              <a:rPr lang="en-GB" sz="2400" dirty="0" smtClean="0"/>
            </a:br>
            <a:r>
              <a:rPr lang="en-GB" sz="2400" dirty="0" smtClean="0"/>
              <a:t>……………………?</a:t>
            </a:r>
            <a:endParaRPr lang="en-GB" sz="2400" dirty="0" smtClean="0"/>
          </a:p>
        </p:txBody>
      </p:sp>
      <p:graphicFrame>
        <p:nvGraphicFramePr>
          <p:cNvPr id="357379" name="Group 3"/>
          <p:cNvGraphicFramePr>
            <a:graphicFrameLocks noGrp="1"/>
          </p:cNvGraphicFramePr>
          <p:nvPr>
            <p:ph idx="1"/>
            <p:extLst>
              <p:ext uri="{D42A27DB-BD31-4B8C-83A1-F6EECF244321}">
                <p14:modId xmlns:p14="http://schemas.microsoft.com/office/powerpoint/2010/main" val="1237574859"/>
              </p:ext>
            </p:extLst>
          </p:nvPr>
        </p:nvGraphicFramePr>
        <p:xfrm>
          <a:off x="457200" y="3429000"/>
          <a:ext cx="8229600" cy="2697164"/>
        </p:xfrm>
        <a:graphic>
          <a:graphicData uri="http://schemas.openxmlformats.org/drawingml/2006/table">
            <a:tbl>
              <a:tblPr/>
              <a:tblGrid>
                <a:gridCol w="2170113"/>
                <a:gridCol w="6059487"/>
              </a:tblGrid>
              <a:tr h="539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Max </a:t>
                      </a:r>
                      <a:r>
                        <a:rPr kumimoji="0" lang="en-GB" sz="2800" b="0" i="0" u="none" strike="noStrike" cap="none" normalizeH="0" baseline="0" dirty="0" err="1" smtClean="0">
                          <a:ln>
                            <a:noFill/>
                          </a:ln>
                          <a:solidFill>
                            <a:schemeClr val="tx1"/>
                          </a:solidFill>
                          <a:effectLst/>
                          <a:latin typeface="Arial" charset="0"/>
                          <a:cs typeface="Arial" charset="0"/>
                        </a:rPr>
                        <a:t>Euwe</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8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Mikhail </a:t>
                      </a:r>
                      <a:r>
                        <a:rPr kumimoji="0" lang="en-GB" sz="2800" b="0" i="0" u="none" strike="noStrike" cap="none" normalizeH="0" baseline="0" dirty="0" err="1" smtClean="0">
                          <a:ln>
                            <a:noFill/>
                          </a:ln>
                          <a:solidFill>
                            <a:schemeClr val="tx1"/>
                          </a:solidFill>
                          <a:effectLst/>
                          <a:latin typeface="Arial" charset="0"/>
                          <a:cs typeface="Arial" charset="0"/>
                        </a:rPr>
                        <a:t>Botvinnik</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13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err="1" smtClean="0">
                          <a:ln>
                            <a:noFill/>
                          </a:ln>
                          <a:solidFill>
                            <a:srgbClr val="FF0000"/>
                          </a:solidFill>
                          <a:effectLst/>
                          <a:latin typeface="Arial" charset="0"/>
                          <a:cs typeface="Arial" charset="0"/>
                        </a:rPr>
                        <a:t>Tigran</a:t>
                      </a:r>
                      <a:r>
                        <a:rPr kumimoji="0" lang="en-GB" sz="2800" b="0" i="0" u="none" strike="noStrike" cap="none" normalizeH="0" baseline="0" dirty="0" smtClean="0">
                          <a:ln>
                            <a:noFill/>
                          </a:ln>
                          <a:solidFill>
                            <a:srgbClr val="FF0000"/>
                          </a:solidFill>
                          <a:effectLst/>
                          <a:latin typeface="Arial" charset="0"/>
                          <a:cs typeface="Arial" charset="0"/>
                        </a:rPr>
                        <a:t> </a:t>
                      </a:r>
                      <a:r>
                        <a:rPr kumimoji="0" lang="en-GB" sz="2800" b="0" i="0" u="none" strike="noStrike" cap="none" normalizeH="0" baseline="0" dirty="0" err="1" smtClean="0">
                          <a:ln>
                            <a:noFill/>
                          </a:ln>
                          <a:solidFill>
                            <a:srgbClr val="FF0000"/>
                          </a:solidFill>
                          <a:effectLst/>
                          <a:latin typeface="Arial" charset="0"/>
                          <a:cs typeface="Arial" charset="0"/>
                        </a:rPr>
                        <a:t>Petrosian</a:t>
                      </a:r>
                      <a:r>
                        <a:rPr kumimoji="0" lang="en-GB" sz="2800" b="0" i="0" u="none" strike="noStrike" cap="none" normalizeH="0" baseline="0" dirty="0" smtClean="0">
                          <a:ln>
                            <a:noFill/>
                          </a:ln>
                          <a:solidFill>
                            <a:srgbClr val="FF0000"/>
                          </a:solidFill>
                          <a:effectLst/>
                          <a:latin typeface="Arial" charset="0"/>
                          <a:cs typeface="Arial" charset="0"/>
                        </a:rPr>
                        <a:t> (</a:t>
                      </a:r>
                      <a:r>
                        <a:rPr kumimoji="0" lang="en-GB" sz="2800" b="0" i="0" u="none" strike="noStrike" cap="none" normalizeH="0" baseline="0" smtClean="0">
                          <a:ln>
                            <a:noFill/>
                          </a:ln>
                          <a:solidFill>
                            <a:srgbClr val="FF0000"/>
                          </a:solidFill>
                          <a:effectLst/>
                          <a:latin typeface="Arial" charset="0"/>
                          <a:cs typeface="Arial" charset="0"/>
                        </a:rPr>
                        <a:t>chess champions)</a:t>
                      </a:r>
                      <a:endParaRPr kumimoji="0" lang="en-GB" sz="2800" b="0" i="0" u="none" strike="noStrike" cap="none" normalizeH="0" baseline="0" dirty="0" smtClean="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8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err="1" smtClean="0">
                          <a:ln>
                            <a:noFill/>
                          </a:ln>
                          <a:solidFill>
                            <a:schemeClr val="tx1"/>
                          </a:solidFill>
                          <a:effectLst/>
                          <a:latin typeface="Arial" charset="0"/>
                          <a:cs typeface="Arial" charset="0"/>
                        </a:rPr>
                        <a:t>Vasily</a:t>
                      </a:r>
                      <a:r>
                        <a:rPr kumimoji="0" lang="en-GB" sz="2800" b="0" i="0" u="none" strike="noStrike" cap="none" normalizeH="0" baseline="0" dirty="0" smtClean="0">
                          <a:ln>
                            <a:noFill/>
                          </a:ln>
                          <a:solidFill>
                            <a:schemeClr val="tx1"/>
                          </a:solidFill>
                          <a:effectLst/>
                          <a:latin typeface="Arial" charset="0"/>
                          <a:cs typeface="Arial" charset="0"/>
                        </a:rPr>
                        <a:t> </a:t>
                      </a:r>
                      <a:r>
                        <a:rPr kumimoji="0" lang="en-GB" sz="2800" b="0" i="0" u="none" strike="noStrike" cap="none" normalizeH="0" baseline="0" dirty="0" err="1" smtClean="0">
                          <a:ln>
                            <a:noFill/>
                          </a:ln>
                          <a:solidFill>
                            <a:schemeClr val="tx1"/>
                          </a:solidFill>
                          <a:effectLst/>
                          <a:latin typeface="Arial" charset="0"/>
                          <a:cs typeface="Arial" charset="0"/>
                        </a:rPr>
                        <a:t>Smyslov</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Mikhail Tal</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9436148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7378"/>
                                        </p:tgtEl>
                                        <p:attrNameLst>
                                          <p:attrName>style.visibility</p:attrName>
                                        </p:attrNameLst>
                                      </p:cBhvr>
                                      <p:to>
                                        <p:strVal val="visible"/>
                                      </p:to>
                                    </p:set>
                                    <p:animEffect transition="in" filter="fade">
                                      <p:cBhvr>
                                        <p:cTn id="7" dur="2000"/>
                                        <p:tgtEl>
                                          <p:spTgt spid="357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Question of Sport</a:t>
            </a:r>
            <a:br>
              <a:rPr lang="en-GB" sz="2800" dirty="0" smtClean="0"/>
            </a:br>
            <a:r>
              <a:rPr lang="en-GB" sz="2800" dirty="0" smtClean="0"/>
              <a:t>25 pts per competitor (Bonus 25 pts for their sport)</a:t>
            </a: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80251118"/>
              </p:ext>
            </p:extLst>
          </p:nvPr>
        </p:nvGraphicFramePr>
        <p:xfrm>
          <a:off x="457200" y="1600200"/>
          <a:ext cx="8229600" cy="347980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a:p>
                  </a:txBody>
                  <a:tcPr/>
                </a:tc>
              </a:tr>
              <a:tr h="370840">
                <a:tc>
                  <a:txBody>
                    <a:bodyPr/>
                    <a:lstStyle/>
                    <a:p>
                      <a:pPr algn="ctr"/>
                      <a:r>
                        <a:rPr lang="en-GB" dirty="0" smtClean="0"/>
                        <a:t>Number 1</a:t>
                      </a:r>
                      <a:endParaRPr lang="en-GB" dirty="0"/>
                    </a:p>
                  </a:txBody>
                  <a:tcPr/>
                </a:tc>
                <a:tc>
                  <a:txBody>
                    <a:bodyPr/>
                    <a:lstStyle/>
                    <a:p>
                      <a:pPr algn="ctr"/>
                      <a:r>
                        <a:rPr lang="en-GB" dirty="0" smtClean="0"/>
                        <a:t>Number 2</a:t>
                      </a:r>
                      <a:endParaRPr lang="en-GB" dirty="0"/>
                    </a:p>
                  </a:txBody>
                  <a:tcPr/>
                </a:tc>
              </a:tr>
            </a:tbl>
          </a:graphicData>
        </a:graphic>
      </p:graphicFrame>
      <p:pic>
        <p:nvPicPr>
          <p:cNvPr id="2050" name="Picture 2" descr="C:\Users\john\Desktop\pic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900966"/>
            <a:ext cx="2160240" cy="265120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john\Desktop\pic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6585" y="1900966"/>
            <a:ext cx="253365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5544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457200" y="274638"/>
            <a:ext cx="8229600" cy="2867025"/>
          </a:xfrm>
        </p:spPr>
        <p:txBody>
          <a:bodyPr/>
          <a:lstStyle/>
          <a:p>
            <a:pPr eaLnBrk="1" hangingPunct="1"/>
            <a:r>
              <a:rPr lang="en-GB" sz="2400" dirty="0" smtClean="0"/>
              <a:t>Question </a:t>
            </a:r>
            <a:r>
              <a:rPr lang="en-GB" sz="2400" dirty="0" smtClean="0"/>
              <a:t>16</a:t>
            </a:r>
            <a:br>
              <a:rPr lang="en-GB" sz="2400" dirty="0" smtClean="0"/>
            </a:br>
            <a:r>
              <a:rPr lang="en-GB" sz="2400" dirty="0" smtClean="0"/>
              <a:t/>
            </a:r>
            <a:br>
              <a:rPr lang="en-GB" sz="2400" dirty="0" smtClean="0"/>
            </a:br>
            <a:r>
              <a:rPr lang="en-GB" sz="2400" dirty="0" smtClean="0"/>
              <a:t>If the English monarchs shown below are listed in terms of their age when they died, which one would be in the middle?</a:t>
            </a:r>
            <a:endParaRPr lang="en-GB" sz="2400" dirty="0" smtClean="0"/>
          </a:p>
        </p:txBody>
      </p:sp>
      <p:graphicFrame>
        <p:nvGraphicFramePr>
          <p:cNvPr id="357379" name="Group 3"/>
          <p:cNvGraphicFramePr>
            <a:graphicFrameLocks noGrp="1"/>
          </p:cNvGraphicFramePr>
          <p:nvPr>
            <p:ph idx="1"/>
            <p:extLst>
              <p:ext uri="{D42A27DB-BD31-4B8C-83A1-F6EECF244321}">
                <p14:modId xmlns:p14="http://schemas.microsoft.com/office/powerpoint/2010/main" val="921023730"/>
              </p:ext>
            </p:extLst>
          </p:nvPr>
        </p:nvGraphicFramePr>
        <p:xfrm>
          <a:off x="457200" y="2924945"/>
          <a:ext cx="8229600" cy="3201219"/>
        </p:xfrm>
        <a:graphic>
          <a:graphicData uri="http://schemas.openxmlformats.org/drawingml/2006/table">
            <a:tbl>
              <a:tblPr/>
              <a:tblGrid>
                <a:gridCol w="2170113"/>
                <a:gridCol w="6059487"/>
              </a:tblGrid>
              <a:tr h="6406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Edward V</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87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George III</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250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Henry VIII</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87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Victoria</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6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William the Conqueror</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5172341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7378"/>
                                        </p:tgtEl>
                                        <p:attrNameLst>
                                          <p:attrName>style.visibility</p:attrName>
                                        </p:attrNameLst>
                                      </p:cBhvr>
                                      <p:to>
                                        <p:strVal val="visible"/>
                                      </p:to>
                                    </p:set>
                                    <p:animEffect transition="in" filter="fade">
                                      <p:cBhvr>
                                        <p:cTn id="7" dur="2000"/>
                                        <p:tgtEl>
                                          <p:spTgt spid="357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8" grpId="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457200" y="274638"/>
            <a:ext cx="8229600" cy="2867025"/>
          </a:xfrm>
        </p:spPr>
        <p:txBody>
          <a:bodyPr/>
          <a:lstStyle/>
          <a:p>
            <a:pPr eaLnBrk="1" hangingPunct="1"/>
            <a:r>
              <a:rPr lang="en-GB" sz="2400" dirty="0" smtClean="0"/>
              <a:t>Question </a:t>
            </a:r>
            <a:r>
              <a:rPr lang="en-GB" sz="2400" dirty="0" smtClean="0"/>
              <a:t>16</a:t>
            </a:r>
            <a:br>
              <a:rPr lang="en-GB" sz="2400" dirty="0" smtClean="0"/>
            </a:br>
            <a:r>
              <a:rPr lang="en-GB" sz="2400" dirty="0" smtClean="0"/>
              <a:t/>
            </a:r>
            <a:br>
              <a:rPr lang="en-GB" sz="2400" dirty="0" smtClean="0"/>
            </a:br>
            <a:r>
              <a:rPr lang="en-GB" sz="2400" dirty="0" smtClean="0"/>
              <a:t>If the English monarchs shown below are listed in terms of their age when they died, which one would be in the middle?</a:t>
            </a:r>
            <a:endParaRPr lang="en-GB" sz="2400" dirty="0" smtClean="0"/>
          </a:p>
        </p:txBody>
      </p:sp>
      <p:graphicFrame>
        <p:nvGraphicFramePr>
          <p:cNvPr id="357379" name="Group 3"/>
          <p:cNvGraphicFramePr>
            <a:graphicFrameLocks noGrp="1"/>
          </p:cNvGraphicFramePr>
          <p:nvPr>
            <p:ph idx="1"/>
            <p:extLst>
              <p:ext uri="{D42A27DB-BD31-4B8C-83A1-F6EECF244321}">
                <p14:modId xmlns:p14="http://schemas.microsoft.com/office/powerpoint/2010/main" val="4259067201"/>
              </p:ext>
            </p:extLst>
          </p:nvPr>
        </p:nvGraphicFramePr>
        <p:xfrm>
          <a:off x="457200" y="2924945"/>
          <a:ext cx="8229600" cy="3201219"/>
        </p:xfrm>
        <a:graphic>
          <a:graphicData uri="http://schemas.openxmlformats.org/drawingml/2006/table">
            <a:tbl>
              <a:tblPr/>
              <a:tblGrid>
                <a:gridCol w="2170113"/>
                <a:gridCol w="6059487"/>
              </a:tblGrid>
              <a:tr h="6406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Edward V 12</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87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George III 81</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250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Henry VIII 55</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87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Victoria 81</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6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William the Conqueror 59</a:t>
                      </a:r>
                      <a:endParaRPr kumimoji="0" lang="en-GB" sz="2800" b="0" i="0" u="none" strike="noStrike" cap="none" normalizeH="0" baseline="0" dirty="0" smtClean="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0450737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7378"/>
                                        </p:tgtEl>
                                        <p:attrNameLst>
                                          <p:attrName>style.visibility</p:attrName>
                                        </p:attrNameLst>
                                      </p:cBhvr>
                                      <p:to>
                                        <p:strVal val="visible"/>
                                      </p:to>
                                    </p:set>
                                    <p:animEffect transition="in" filter="fade">
                                      <p:cBhvr>
                                        <p:cTn id="7" dur="2000"/>
                                        <p:tgtEl>
                                          <p:spTgt spid="357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8" grpId="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457200" y="274638"/>
            <a:ext cx="8229600" cy="2867025"/>
          </a:xfrm>
        </p:spPr>
        <p:txBody>
          <a:bodyPr/>
          <a:lstStyle/>
          <a:p>
            <a:pPr eaLnBrk="1" hangingPunct="1"/>
            <a:r>
              <a:rPr lang="en-GB" sz="2400" dirty="0" smtClean="0"/>
              <a:t>Question 17</a:t>
            </a:r>
            <a:br>
              <a:rPr lang="en-GB" sz="2400" dirty="0" smtClean="0"/>
            </a:br>
            <a:r>
              <a:rPr lang="en-GB" sz="2400" dirty="0" smtClean="0"/>
              <a:t>Five countries are listed below together with a capital city. How many are the correct capitals of the country?</a:t>
            </a:r>
            <a:br>
              <a:rPr lang="en-GB" sz="2400" dirty="0" smtClean="0"/>
            </a:br>
            <a:r>
              <a:rPr lang="en-GB" sz="2400" dirty="0" smtClean="0"/>
              <a:t>Costa Rica – San Juan</a:t>
            </a:r>
            <a:br>
              <a:rPr lang="en-GB" sz="2400" dirty="0" smtClean="0"/>
            </a:br>
            <a:r>
              <a:rPr lang="en-GB" sz="2400" dirty="0" smtClean="0"/>
              <a:t>Ecuador – Quito</a:t>
            </a:r>
            <a:br>
              <a:rPr lang="en-GB" sz="2400" dirty="0" smtClean="0"/>
            </a:br>
            <a:r>
              <a:rPr lang="en-GB" sz="2400" dirty="0" smtClean="0"/>
              <a:t>Haiti – Port-au-Prince</a:t>
            </a:r>
            <a:br>
              <a:rPr lang="en-GB" sz="2400" dirty="0" smtClean="0"/>
            </a:br>
            <a:r>
              <a:rPr lang="en-GB" sz="2400" dirty="0" smtClean="0"/>
              <a:t>Nicaragua – Managua</a:t>
            </a:r>
            <a:br>
              <a:rPr lang="en-GB" sz="2400" dirty="0" smtClean="0"/>
            </a:br>
            <a:r>
              <a:rPr lang="en-GB" sz="2400" dirty="0" smtClean="0"/>
              <a:t>Suriname - Paramaribo</a:t>
            </a:r>
            <a:endParaRPr lang="en-GB" sz="2400" dirty="0" smtClean="0"/>
          </a:p>
        </p:txBody>
      </p:sp>
      <p:graphicFrame>
        <p:nvGraphicFramePr>
          <p:cNvPr id="357379" name="Group 3"/>
          <p:cNvGraphicFramePr>
            <a:graphicFrameLocks noGrp="1"/>
          </p:cNvGraphicFramePr>
          <p:nvPr>
            <p:ph idx="1"/>
          </p:nvPr>
        </p:nvGraphicFramePr>
        <p:xfrm>
          <a:off x="457200" y="3429000"/>
          <a:ext cx="8229600" cy="2697164"/>
        </p:xfrm>
        <a:graphic>
          <a:graphicData uri="http://schemas.openxmlformats.org/drawingml/2006/table">
            <a:tbl>
              <a:tblPr/>
              <a:tblGrid>
                <a:gridCol w="2170113"/>
                <a:gridCol w="6059487"/>
              </a:tblGrid>
              <a:tr h="539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8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13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8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5172341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7378"/>
                                        </p:tgtEl>
                                        <p:attrNameLst>
                                          <p:attrName>style.visibility</p:attrName>
                                        </p:attrNameLst>
                                      </p:cBhvr>
                                      <p:to>
                                        <p:strVal val="visible"/>
                                      </p:to>
                                    </p:set>
                                    <p:animEffect transition="in" filter="fade">
                                      <p:cBhvr>
                                        <p:cTn id="7" dur="2000"/>
                                        <p:tgtEl>
                                          <p:spTgt spid="357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8" grpId="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457200" y="274638"/>
            <a:ext cx="8229600" cy="2867025"/>
          </a:xfrm>
        </p:spPr>
        <p:txBody>
          <a:bodyPr/>
          <a:lstStyle/>
          <a:p>
            <a:pPr eaLnBrk="1" hangingPunct="1"/>
            <a:r>
              <a:rPr lang="en-GB" sz="2400" dirty="0" smtClean="0"/>
              <a:t>Question 17</a:t>
            </a:r>
            <a:br>
              <a:rPr lang="en-GB" sz="2400" dirty="0" smtClean="0"/>
            </a:br>
            <a:r>
              <a:rPr lang="en-GB" sz="2400" dirty="0" smtClean="0"/>
              <a:t>Five countries are listed below together with a capital city. How many are the correct capitals of the country?</a:t>
            </a:r>
            <a:br>
              <a:rPr lang="en-GB" sz="2400" dirty="0" smtClean="0"/>
            </a:br>
            <a:r>
              <a:rPr lang="en-GB" sz="2400" dirty="0" smtClean="0"/>
              <a:t>Costa Rica – San Juan (San Jose)</a:t>
            </a:r>
            <a:br>
              <a:rPr lang="en-GB" sz="2400" dirty="0" smtClean="0"/>
            </a:br>
            <a:r>
              <a:rPr lang="en-GB" sz="2400" dirty="0" smtClean="0">
                <a:solidFill>
                  <a:srgbClr val="FF0000"/>
                </a:solidFill>
              </a:rPr>
              <a:t>Ecuador – Quito</a:t>
            </a:r>
            <a:r>
              <a:rPr lang="en-GB" sz="2400" dirty="0" smtClean="0"/>
              <a:t/>
            </a:r>
            <a:br>
              <a:rPr lang="en-GB" sz="2400" dirty="0" smtClean="0"/>
            </a:br>
            <a:r>
              <a:rPr lang="en-GB" sz="2400" dirty="0" smtClean="0">
                <a:solidFill>
                  <a:srgbClr val="FF0000"/>
                </a:solidFill>
              </a:rPr>
              <a:t>Haiti – Port-au-Prince</a:t>
            </a:r>
            <a:r>
              <a:rPr lang="en-GB" sz="2400" dirty="0" smtClean="0"/>
              <a:t/>
            </a:r>
            <a:br>
              <a:rPr lang="en-GB" sz="2400" dirty="0" smtClean="0"/>
            </a:br>
            <a:r>
              <a:rPr lang="en-GB" sz="2400" dirty="0" smtClean="0">
                <a:solidFill>
                  <a:srgbClr val="FF0000"/>
                </a:solidFill>
              </a:rPr>
              <a:t>Nicaragua – Managua</a:t>
            </a:r>
            <a:r>
              <a:rPr lang="en-GB" sz="2400" dirty="0" smtClean="0"/>
              <a:t/>
            </a:r>
            <a:br>
              <a:rPr lang="en-GB" sz="2400" dirty="0" smtClean="0"/>
            </a:br>
            <a:r>
              <a:rPr lang="en-GB" sz="2400" dirty="0" smtClean="0">
                <a:solidFill>
                  <a:srgbClr val="FF0000"/>
                </a:solidFill>
              </a:rPr>
              <a:t>Suriname - Paramaribo</a:t>
            </a:r>
            <a:endParaRPr lang="en-GB" sz="2400" dirty="0" smtClean="0">
              <a:solidFill>
                <a:srgbClr val="FF0000"/>
              </a:solidFill>
            </a:endParaRPr>
          </a:p>
        </p:txBody>
      </p:sp>
      <p:graphicFrame>
        <p:nvGraphicFramePr>
          <p:cNvPr id="357379" name="Group 3"/>
          <p:cNvGraphicFramePr>
            <a:graphicFrameLocks noGrp="1"/>
          </p:cNvGraphicFramePr>
          <p:nvPr>
            <p:ph idx="1"/>
            <p:extLst>
              <p:ext uri="{D42A27DB-BD31-4B8C-83A1-F6EECF244321}">
                <p14:modId xmlns:p14="http://schemas.microsoft.com/office/powerpoint/2010/main" val="4093108648"/>
              </p:ext>
            </p:extLst>
          </p:nvPr>
        </p:nvGraphicFramePr>
        <p:xfrm>
          <a:off x="457200" y="3429000"/>
          <a:ext cx="8229600" cy="2697164"/>
        </p:xfrm>
        <a:graphic>
          <a:graphicData uri="http://schemas.openxmlformats.org/drawingml/2006/table">
            <a:tbl>
              <a:tblPr/>
              <a:tblGrid>
                <a:gridCol w="2170113"/>
                <a:gridCol w="6059487"/>
              </a:tblGrid>
              <a:tr h="539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8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13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8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1128126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7378"/>
                                        </p:tgtEl>
                                        <p:attrNameLst>
                                          <p:attrName>style.visibility</p:attrName>
                                        </p:attrNameLst>
                                      </p:cBhvr>
                                      <p:to>
                                        <p:strVal val="visible"/>
                                      </p:to>
                                    </p:set>
                                    <p:animEffect transition="in" filter="fade">
                                      <p:cBhvr>
                                        <p:cTn id="7" dur="2000"/>
                                        <p:tgtEl>
                                          <p:spTgt spid="357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8" grpId="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457200" y="274638"/>
            <a:ext cx="8229600" cy="2867025"/>
          </a:xfrm>
        </p:spPr>
        <p:txBody>
          <a:bodyPr/>
          <a:lstStyle/>
          <a:p>
            <a:pPr eaLnBrk="1" hangingPunct="1"/>
            <a:r>
              <a:rPr lang="en-GB" sz="2400" dirty="0" smtClean="0"/>
              <a:t>Question </a:t>
            </a:r>
            <a:r>
              <a:rPr lang="en-GB" sz="2400" dirty="0" smtClean="0"/>
              <a:t>18</a:t>
            </a:r>
            <a:br>
              <a:rPr lang="en-GB" sz="2400" dirty="0" smtClean="0"/>
            </a:br>
            <a:r>
              <a:rPr lang="en-GB" sz="2400" dirty="0" smtClean="0"/>
              <a:t/>
            </a:r>
            <a:br>
              <a:rPr lang="en-GB" sz="2400" dirty="0" smtClean="0"/>
            </a:br>
            <a:r>
              <a:rPr lang="en-GB" sz="2400" dirty="0" smtClean="0"/>
              <a:t>Who said ‘In the future, everyone will be famous for 15 minutes’?</a:t>
            </a:r>
            <a:endParaRPr lang="en-GB" sz="2400" dirty="0" smtClean="0"/>
          </a:p>
        </p:txBody>
      </p:sp>
      <p:graphicFrame>
        <p:nvGraphicFramePr>
          <p:cNvPr id="357379" name="Group 3"/>
          <p:cNvGraphicFramePr>
            <a:graphicFrameLocks noGrp="1"/>
          </p:cNvGraphicFramePr>
          <p:nvPr>
            <p:ph idx="1"/>
            <p:extLst>
              <p:ext uri="{D42A27DB-BD31-4B8C-83A1-F6EECF244321}">
                <p14:modId xmlns:p14="http://schemas.microsoft.com/office/powerpoint/2010/main" val="407552677"/>
              </p:ext>
            </p:extLst>
          </p:nvPr>
        </p:nvGraphicFramePr>
        <p:xfrm>
          <a:off x="457200" y="2780928"/>
          <a:ext cx="8229600" cy="3345236"/>
        </p:xfrm>
        <a:graphic>
          <a:graphicData uri="http://schemas.openxmlformats.org/drawingml/2006/table">
            <a:tbl>
              <a:tblPr/>
              <a:tblGrid>
                <a:gridCol w="2170113"/>
                <a:gridCol w="6059487"/>
              </a:tblGrid>
              <a:tr h="66944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Benjamin </a:t>
                      </a:r>
                      <a:r>
                        <a:rPr kumimoji="0" lang="en-GB" sz="2800" b="0" i="0" u="none" strike="noStrike" cap="none" normalizeH="0" baseline="0" dirty="0" err="1" smtClean="0">
                          <a:ln>
                            <a:noFill/>
                          </a:ln>
                          <a:solidFill>
                            <a:schemeClr val="tx1"/>
                          </a:solidFill>
                          <a:effectLst/>
                          <a:latin typeface="Arial" charset="0"/>
                          <a:cs typeface="Arial" charset="0"/>
                        </a:rPr>
                        <a:t>Buchloh</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74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John Langer</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14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Marilyn Manson</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74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Marshall McLuhan</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944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Andy Warhol</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5172341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7378"/>
                                        </p:tgtEl>
                                        <p:attrNameLst>
                                          <p:attrName>style.visibility</p:attrName>
                                        </p:attrNameLst>
                                      </p:cBhvr>
                                      <p:to>
                                        <p:strVal val="visible"/>
                                      </p:to>
                                    </p:set>
                                    <p:animEffect transition="in" filter="fade">
                                      <p:cBhvr>
                                        <p:cTn id="7" dur="2000"/>
                                        <p:tgtEl>
                                          <p:spTgt spid="357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8" grpId="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457200" y="274638"/>
            <a:ext cx="8229600" cy="2867025"/>
          </a:xfrm>
        </p:spPr>
        <p:txBody>
          <a:bodyPr/>
          <a:lstStyle/>
          <a:p>
            <a:pPr eaLnBrk="1" hangingPunct="1"/>
            <a:r>
              <a:rPr lang="en-GB" sz="2400" dirty="0" smtClean="0"/>
              <a:t>Question </a:t>
            </a:r>
            <a:r>
              <a:rPr lang="en-GB" sz="2400" dirty="0" smtClean="0"/>
              <a:t>18</a:t>
            </a:r>
            <a:br>
              <a:rPr lang="en-GB" sz="2400" dirty="0" smtClean="0"/>
            </a:br>
            <a:r>
              <a:rPr lang="en-GB" sz="2400" dirty="0" smtClean="0"/>
              <a:t/>
            </a:r>
            <a:br>
              <a:rPr lang="en-GB" sz="2400" dirty="0" smtClean="0"/>
            </a:br>
            <a:r>
              <a:rPr lang="en-GB" sz="2400" dirty="0" smtClean="0"/>
              <a:t>Who said ‘In the future, everyone will be famous for 15 minutes’?</a:t>
            </a:r>
            <a:endParaRPr lang="en-GB" sz="2400" dirty="0" smtClean="0"/>
          </a:p>
        </p:txBody>
      </p:sp>
      <p:graphicFrame>
        <p:nvGraphicFramePr>
          <p:cNvPr id="357379" name="Group 3"/>
          <p:cNvGraphicFramePr>
            <a:graphicFrameLocks noGrp="1"/>
          </p:cNvGraphicFramePr>
          <p:nvPr>
            <p:ph idx="1"/>
            <p:extLst>
              <p:ext uri="{D42A27DB-BD31-4B8C-83A1-F6EECF244321}">
                <p14:modId xmlns:p14="http://schemas.microsoft.com/office/powerpoint/2010/main" val="3743620803"/>
              </p:ext>
            </p:extLst>
          </p:nvPr>
        </p:nvGraphicFramePr>
        <p:xfrm>
          <a:off x="457200" y="2780928"/>
          <a:ext cx="8229600" cy="3345236"/>
        </p:xfrm>
        <a:graphic>
          <a:graphicData uri="http://schemas.openxmlformats.org/drawingml/2006/table">
            <a:tbl>
              <a:tblPr/>
              <a:tblGrid>
                <a:gridCol w="2170113"/>
                <a:gridCol w="6059487"/>
              </a:tblGrid>
              <a:tr h="66944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Benjamin </a:t>
                      </a:r>
                      <a:r>
                        <a:rPr kumimoji="0" lang="en-GB" sz="2800" b="0" i="0" u="none" strike="noStrike" cap="none" normalizeH="0" baseline="0" dirty="0" err="1" smtClean="0">
                          <a:ln>
                            <a:noFill/>
                          </a:ln>
                          <a:solidFill>
                            <a:schemeClr val="tx1"/>
                          </a:solidFill>
                          <a:effectLst/>
                          <a:latin typeface="Arial" charset="0"/>
                          <a:cs typeface="Arial" charset="0"/>
                        </a:rPr>
                        <a:t>Buchloh</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74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John Langer</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14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Marilyn Manson</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74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Marshall McLuhan</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944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Andy Warhol</a:t>
                      </a:r>
                      <a:endParaRPr kumimoji="0" lang="en-GB" sz="2800" b="0" i="0" u="none" strike="noStrike" cap="none" normalizeH="0" baseline="0" dirty="0" smtClean="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3343045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7378"/>
                                        </p:tgtEl>
                                        <p:attrNameLst>
                                          <p:attrName>style.visibility</p:attrName>
                                        </p:attrNameLst>
                                      </p:cBhvr>
                                      <p:to>
                                        <p:strVal val="visible"/>
                                      </p:to>
                                    </p:set>
                                    <p:animEffect transition="in" filter="fade">
                                      <p:cBhvr>
                                        <p:cTn id="7" dur="2000"/>
                                        <p:tgtEl>
                                          <p:spTgt spid="357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8" grpId="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457200" y="274638"/>
            <a:ext cx="8229600" cy="3082354"/>
          </a:xfrm>
        </p:spPr>
        <p:txBody>
          <a:bodyPr/>
          <a:lstStyle/>
          <a:p>
            <a:pPr eaLnBrk="1" hangingPunct="1"/>
            <a:r>
              <a:rPr lang="en-GB" sz="2400" dirty="0" smtClean="0"/>
              <a:t/>
            </a:r>
            <a:br>
              <a:rPr lang="en-GB" sz="2400" dirty="0" smtClean="0"/>
            </a:br>
            <a:r>
              <a:rPr lang="en-GB" sz="2400" dirty="0" smtClean="0"/>
              <a:t>Question 19</a:t>
            </a:r>
            <a:br>
              <a:rPr lang="en-GB" sz="2400" dirty="0" smtClean="0"/>
            </a:br>
            <a:r>
              <a:rPr lang="en-GB" sz="2400" dirty="0" smtClean="0"/>
              <a:t>How many of the following Royals were born at St Mary’s Hospital, Paddington?</a:t>
            </a:r>
            <a:br>
              <a:rPr lang="en-GB" sz="2400" dirty="0" smtClean="0"/>
            </a:br>
            <a:r>
              <a:rPr lang="en-GB" sz="2400" dirty="0" smtClean="0"/>
              <a:t>Prince George 2013</a:t>
            </a:r>
            <a:br>
              <a:rPr lang="en-GB" sz="2400" dirty="0" smtClean="0"/>
            </a:br>
            <a:r>
              <a:rPr lang="en-GB" sz="2400" dirty="0" smtClean="0"/>
              <a:t>Princess Beatrice 1988</a:t>
            </a:r>
            <a:br>
              <a:rPr lang="en-GB" sz="2400" dirty="0" smtClean="0"/>
            </a:br>
            <a:r>
              <a:rPr lang="en-GB" sz="2400" dirty="0" smtClean="0"/>
              <a:t>Prince Harry 1984</a:t>
            </a:r>
            <a:br>
              <a:rPr lang="en-GB" sz="2400" dirty="0" smtClean="0"/>
            </a:br>
            <a:r>
              <a:rPr lang="en-GB" sz="2400" dirty="0" smtClean="0"/>
              <a:t>Prince William 1982</a:t>
            </a:r>
            <a:br>
              <a:rPr lang="en-GB" sz="2400" dirty="0" smtClean="0"/>
            </a:br>
            <a:r>
              <a:rPr lang="en-GB" sz="2400" dirty="0" smtClean="0"/>
              <a:t>Zara Phillips 1981</a:t>
            </a:r>
            <a:r>
              <a:rPr lang="en-GB" sz="2400" dirty="0" smtClean="0"/>
              <a:t/>
            </a:r>
            <a:br>
              <a:rPr lang="en-GB" sz="2400" dirty="0" smtClean="0"/>
            </a:br>
            <a:endParaRPr lang="en-GB" sz="2400" dirty="0" smtClean="0"/>
          </a:p>
        </p:txBody>
      </p:sp>
      <p:graphicFrame>
        <p:nvGraphicFramePr>
          <p:cNvPr id="357379" name="Group 3"/>
          <p:cNvGraphicFramePr>
            <a:graphicFrameLocks noGrp="1"/>
          </p:cNvGraphicFramePr>
          <p:nvPr>
            <p:ph idx="1"/>
            <p:extLst>
              <p:ext uri="{D42A27DB-BD31-4B8C-83A1-F6EECF244321}">
                <p14:modId xmlns:p14="http://schemas.microsoft.com/office/powerpoint/2010/main" val="2441513178"/>
              </p:ext>
            </p:extLst>
          </p:nvPr>
        </p:nvGraphicFramePr>
        <p:xfrm>
          <a:off x="457200" y="3535364"/>
          <a:ext cx="8229600" cy="2590800"/>
        </p:xfrm>
        <a:graphic>
          <a:graphicData uri="http://schemas.openxmlformats.org/drawingml/2006/table">
            <a:tbl>
              <a:tblPr/>
              <a:tblGrid>
                <a:gridCol w="2170113"/>
                <a:gridCol w="6059487"/>
              </a:tblGrid>
              <a:tr h="4244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2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57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2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44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5172341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7378"/>
                                        </p:tgtEl>
                                        <p:attrNameLst>
                                          <p:attrName>style.visibility</p:attrName>
                                        </p:attrNameLst>
                                      </p:cBhvr>
                                      <p:to>
                                        <p:strVal val="visible"/>
                                      </p:to>
                                    </p:set>
                                    <p:animEffect transition="in" filter="fade">
                                      <p:cBhvr>
                                        <p:cTn id="7" dur="2000"/>
                                        <p:tgtEl>
                                          <p:spTgt spid="357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8" grpId="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457200" y="274638"/>
            <a:ext cx="8229600" cy="3082354"/>
          </a:xfrm>
        </p:spPr>
        <p:txBody>
          <a:bodyPr/>
          <a:lstStyle/>
          <a:p>
            <a:pPr eaLnBrk="1" hangingPunct="1"/>
            <a:r>
              <a:rPr lang="en-GB" sz="2400" dirty="0" smtClean="0"/>
              <a:t/>
            </a:r>
            <a:br>
              <a:rPr lang="en-GB" sz="2400" dirty="0" smtClean="0"/>
            </a:br>
            <a:r>
              <a:rPr lang="en-GB" sz="2400" dirty="0" smtClean="0"/>
              <a:t>Question 19</a:t>
            </a:r>
            <a:br>
              <a:rPr lang="en-GB" sz="2400" dirty="0" smtClean="0"/>
            </a:br>
            <a:r>
              <a:rPr lang="en-GB" sz="2400" dirty="0" smtClean="0"/>
              <a:t>How many of the following Royals were born at St Mary’s Hospital, Paddington?</a:t>
            </a:r>
            <a:br>
              <a:rPr lang="en-GB" sz="2400" dirty="0" smtClean="0"/>
            </a:br>
            <a:r>
              <a:rPr lang="en-GB" sz="2400" dirty="0" smtClean="0">
                <a:solidFill>
                  <a:srgbClr val="FF0000"/>
                </a:solidFill>
              </a:rPr>
              <a:t>Prince George 2013</a:t>
            </a:r>
            <a:r>
              <a:rPr lang="en-GB" sz="2400" dirty="0" smtClean="0"/>
              <a:t/>
            </a:r>
            <a:br>
              <a:rPr lang="en-GB" sz="2400" dirty="0" smtClean="0"/>
            </a:br>
            <a:r>
              <a:rPr lang="en-GB" sz="2400" dirty="0" smtClean="0"/>
              <a:t>Princess Beatrice 1988 (Portland Hospital)</a:t>
            </a:r>
            <a:br>
              <a:rPr lang="en-GB" sz="2400" dirty="0" smtClean="0"/>
            </a:br>
            <a:r>
              <a:rPr lang="en-GB" sz="2400" dirty="0" smtClean="0">
                <a:solidFill>
                  <a:srgbClr val="FF0000"/>
                </a:solidFill>
              </a:rPr>
              <a:t>Prince Harry 1984</a:t>
            </a:r>
            <a:r>
              <a:rPr lang="en-GB" sz="2400" dirty="0" smtClean="0"/>
              <a:t/>
            </a:r>
            <a:br>
              <a:rPr lang="en-GB" sz="2400" dirty="0" smtClean="0"/>
            </a:br>
            <a:r>
              <a:rPr lang="en-GB" sz="2400" dirty="0" smtClean="0">
                <a:solidFill>
                  <a:srgbClr val="FF0000"/>
                </a:solidFill>
              </a:rPr>
              <a:t>Prince William 1982</a:t>
            </a:r>
            <a:r>
              <a:rPr lang="en-GB" sz="2400" dirty="0" smtClean="0"/>
              <a:t/>
            </a:r>
            <a:br>
              <a:rPr lang="en-GB" sz="2400" dirty="0" smtClean="0"/>
            </a:br>
            <a:r>
              <a:rPr lang="en-GB" sz="2400" dirty="0" smtClean="0">
                <a:solidFill>
                  <a:srgbClr val="FF0000"/>
                </a:solidFill>
              </a:rPr>
              <a:t>Zara Phillips 1981</a:t>
            </a:r>
            <a:r>
              <a:rPr lang="en-GB" sz="2400" dirty="0" smtClean="0"/>
              <a:t/>
            </a:r>
            <a:br>
              <a:rPr lang="en-GB" sz="2400" dirty="0" smtClean="0"/>
            </a:br>
            <a:endParaRPr lang="en-GB" sz="2400" dirty="0" smtClean="0"/>
          </a:p>
        </p:txBody>
      </p:sp>
      <p:graphicFrame>
        <p:nvGraphicFramePr>
          <p:cNvPr id="357379" name="Group 3"/>
          <p:cNvGraphicFramePr>
            <a:graphicFrameLocks noGrp="1"/>
          </p:cNvGraphicFramePr>
          <p:nvPr>
            <p:ph idx="1"/>
            <p:extLst>
              <p:ext uri="{D42A27DB-BD31-4B8C-83A1-F6EECF244321}">
                <p14:modId xmlns:p14="http://schemas.microsoft.com/office/powerpoint/2010/main" val="3662543722"/>
              </p:ext>
            </p:extLst>
          </p:nvPr>
        </p:nvGraphicFramePr>
        <p:xfrm>
          <a:off x="457200" y="3535364"/>
          <a:ext cx="8229600" cy="2590800"/>
        </p:xfrm>
        <a:graphic>
          <a:graphicData uri="http://schemas.openxmlformats.org/drawingml/2006/table">
            <a:tbl>
              <a:tblPr/>
              <a:tblGrid>
                <a:gridCol w="2170113"/>
                <a:gridCol w="6059487"/>
              </a:tblGrid>
              <a:tr h="4244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2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57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2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44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1108946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7378"/>
                                        </p:tgtEl>
                                        <p:attrNameLst>
                                          <p:attrName>style.visibility</p:attrName>
                                        </p:attrNameLst>
                                      </p:cBhvr>
                                      <p:to>
                                        <p:strVal val="visible"/>
                                      </p:to>
                                    </p:set>
                                    <p:animEffect transition="in" filter="fade">
                                      <p:cBhvr>
                                        <p:cTn id="7" dur="2000"/>
                                        <p:tgtEl>
                                          <p:spTgt spid="357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8" grpId="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457200" y="274639"/>
            <a:ext cx="8229600" cy="1210146"/>
          </a:xfrm>
        </p:spPr>
        <p:txBody>
          <a:bodyPr/>
          <a:lstStyle/>
          <a:p>
            <a:pPr eaLnBrk="1" hangingPunct="1"/>
            <a:r>
              <a:rPr lang="en-GB" sz="2400" dirty="0" smtClean="0"/>
              <a:t>Question </a:t>
            </a:r>
            <a:r>
              <a:rPr lang="en-GB" sz="2400" dirty="0" smtClean="0"/>
              <a:t>20</a:t>
            </a:r>
            <a:br>
              <a:rPr lang="en-GB" sz="2400" dirty="0" smtClean="0"/>
            </a:br>
            <a:r>
              <a:rPr lang="en-GB" sz="2400" dirty="0" smtClean="0"/>
              <a:t>Which is the only Grand Duchy in the world?</a:t>
            </a:r>
            <a:r>
              <a:rPr lang="en-GB" sz="2400" dirty="0" smtClean="0"/>
              <a:t/>
            </a:r>
            <a:br>
              <a:rPr lang="en-GB" sz="2400" dirty="0" smtClean="0"/>
            </a:br>
            <a:endParaRPr lang="en-GB" sz="2400" dirty="0" smtClean="0"/>
          </a:p>
        </p:txBody>
      </p:sp>
      <p:graphicFrame>
        <p:nvGraphicFramePr>
          <p:cNvPr id="357379" name="Group 3"/>
          <p:cNvGraphicFramePr>
            <a:graphicFrameLocks noGrp="1"/>
          </p:cNvGraphicFramePr>
          <p:nvPr>
            <p:ph idx="1"/>
            <p:extLst>
              <p:ext uri="{D42A27DB-BD31-4B8C-83A1-F6EECF244321}">
                <p14:modId xmlns:p14="http://schemas.microsoft.com/office/powerpoint/2010/main" val="3288633447"/>
              </p:ext>
            </p:extLst>
          </p:nvPr>
        </p:nvGraphicFramePr>
        <p:xfrm>
          <a:off x="457200" y="1916832"/>
          <a:ext cx="8229600" cy="4209332"/>
        </p:xfrm>
        <a:graphic>
          <a:graphicData uri="http://schemas.openxmlformats.org/drawingml/2006/table">
            <a:tbl>
              <a:tblPr/>
              <a:tblGrid>
                <a:gridCol w="2170113"/>
                <a:gridCol w="6059487"/>
              </a:tblGrid>
              <a:tr h="84236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Lithuania</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988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Luxembourg</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4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Monaco</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988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Tuscany</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236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Warsaw</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9090902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7378"/>
                                        </p:tgtEl>
                                        <p:attrNameLst>
                                          <p:attrName>style.visibility</p:attrName>
                                        </p:attrNameLst>
                                      </p:cBhvr>
                                      <p:to>
                                        <p:strVal val="visible"/>
                                      </p:to>
                                    </p:set>
                                    <p:animEffect transition="in" filter="fade">
                                      <p:cBhvr>
                                        <p:cTn id="7" dur="2000"/>
                                        <p:tgtEl>
                                          <p:spTgt spid="357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8" grpId="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457200" y="274639"/>
            <a:ext cx="8229600" cy="1210146"/>
          </a:xfrm>
        </p:spPr>
        <p:txBody>
          <a:bodyPr/>
          <a:lstStyle/>
          <a:p>
            <a:pPr eaLnBrk="1" hangingPunct="1"/>
            <a:r>
              <a:rPr lang="en-GB" sz="2400" dirty="0" smtClean="0"/>
              <a:t>Question </a:t>
            </a:r>
            <a:r>
              <a:rPr lang="en-GB" sz="2400" dirty="0" smtClean="0"/>
              <a:t>20</a:t>
            </a:r>
            <a:br>
              <a:rPr lang="en-GB" sz="2400" dirty="0" smtClean="0"/>
            </a:br>
            <a:r>
              <a:rPr lang="en-GB" sz="2400" dirty="0" smtClean="0"/>
              <a:t>Which is the only Grand Duchy in the world?</a:t>
            </a:r>
            <a:r>
              <a:rPr lang="en-GB" sz="2400" dirty="0" smtClean="0"/>
              <a:t/>
            </a:r>
            <a:br>
              <a:rPr lang="en-GB" sz="2400" dirty="0" smtClean="0"/>
            </a:br>
            <a:endParaRPr lang="en-GB" sz="2400" dirty="0" smtClean="0"/>
          </a:p>
        </p:txBody>
      </p:sp>
      <p:graphicFrame>
        <p:nvGraphicFramePr>
          <p:cNvPr id="357379" name="Group 3"/>
          <p:cNvGraphicFramePr>
            <a:graphicFrameLocks noGrp="1"/>
          </p:cNvGraphicFramePr>
          <p:nvPr>
            <p:ph idx="1"/>
            <p:extLst>
              <p:ext uri="{D42A27DB-BD31-4B8C-83A1-F6EECF244321}">
                <p14:modId xmlns:p14="http://schemas.microsoft.com/office/powerpoint/2010/main" val="2569317485"/>
              </p:ext>
            </p:extLst>
          </p:nvPr>
        </p:nvGraphicFramePr>
        <p:xfrm>
          <a:off x="457200" y="1916832"/>
          <a:ext cx="8229600" cy="4209332"/>
        </p:xfrm>
        <a:graphic>
          <a:graphicData uri="http://schemas.openxmlformats.org/drawingml/2006/table">
            <a:tbl>
              <a:tblPr/>
              <a:tblGrid>
                <a:gridCol w="2170113"/>
                <a:gridCol w="6059487"/>
              </a:tblGrid>
              <a:tr h="84236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Lithuania</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988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Luxembourg</a:t>
                      </a:r>
                      <a:endParaRPr kumimoji="0" lang="en-GB" sz="2800" b="0" i="0" u="none" strike="noStrike" cap="none" normalizeH="0" baseline="0" dirty="0" smtClean="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4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Monaco</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988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Tuscany</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236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Warsaw</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7090219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7378"/>
                                        </p:tgtEl>
                                        <p:attrNameLst>
                                          <p:attrName>style.visibility</p:attrName>
                                        </p:attrNameLst>
                                      </p:cBhvr>
                                      <p:to>
                                        <p:strVal val="visible"/>
                                      </p:to>
                                    </p:set>
                                    <p:animEffect transition="in" filter="fade">
                                      <p:cBhvr>
                                        <p:cTn id="7" dur="2000"/>
                                        <p:tgtEl>
                                          <p:spTgt spid="357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Question of Sport</a:t>
            </a:r>
            <a:br>
              <a:rPr lang="en-GB" sz="2800" dirty="0" smtClean="0"/>
            </a:br>
            <a:r>
              <a:rPr lang="en-GB" sz="2800" dirty="0" smtClean="0"/>
              <a:t>25 pts per competitor (Bonus 25 pts for sport)</a:t>
            </a: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06768311"/>
              </p:ext>
            </p:extLst>
          </p:nvPr>
        </p:nvGraphicFramePr>
        <p:xfrm>
          <a:off x="457200" y="1600200"/>
          <a:ext cx="8229600" cy="375412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a:p>
                  </a:txBody>
                  <a:tcPr/>
                </a:tc>
              </a:tr>
              <a:tr h="370840">
                <a:tc>
                  <a:txBody>
                    <a:bodyPr/>
                    <a:lstStyle/>
                    <a:p>
                      <a:pPr algn="ctr"/>
                      <a:r>
                        <a:rPr lang="en-GB" dirty="0" smtClean="0"/>
                        <a:t>Number 3</a:t>
                      </a:r>
                      <a:endParaRPr lang="en-GB" dirty="0"/>
                    </a:p>
                  </a:txBody>
                  <a:tcPr/>
                </a:tc>
                <a:tc>
                  <a:txBody>
                    <a:bodyPr/>
                    <a:lstStyle/>
                    <a:p>
                      <a:pPr algn="ctr"/>
                      <a:r>
                        <a:rPr lang="en-GB" dirty="0" smtClean="0"/>
                        <a:t>Number 4 </a:t>
                      </a:r>
                      <a:endParaRPr lang="en-GB" dirty="0"/>
                    </a:p>
                  </a:txBody>
                  <a:tcPr/>
                </a:tc>
              </a:tr>
            </a:tbl>
          </a:graphicData>
        </a:graphic>
      </p:graphicFrame>
      <p:pic>
        <p:nvPicPr>
          <p:cNvPr id="1026" name="Picture 2" descr="C:\Users\john\Desktop\pic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968516"/>
            <a:ext cx="2736304" cy="253757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ohn\Desktop\pic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968516"/>
            <a:ext cx="2285304" cy="2537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86663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Target</a:t>
            </a:r>
            <a:endParaRPr lang="en-GB" dirty="0"/>
          </a:p>
        </p:txBody>
      </p:sp>
      <p:sp>
        <p:nvSpPr>
          <p:cNvPr id="4" name="TextBox 3"/>
          <p:cNvSpPr txBox="1"/>
          <p:nvPr/>
        </p:nvSpPr>
        <p:spPr>
          <a:xfrm>
            <a:off x="1115616" y="1844824"/>
            <a:ext cx="6624736" cy="3970318"/>
          </a:xfrm>
          <a:prstGeom prst="rect">
            <a:avLst/>
          </a:prstGeom>
          <a:noFill/>
        </p:spPr>
        <p:txBody>
          <a:bodyPr wrap="square" rtlCol="0">
            <a:spAutoFit/>
          </a:bodyPr>
          <a:lstStyle/>
          <a:p>
            <a:pPr algn="ctr"/>
            <a:r>
              <a:rPr lang="en-GB" sz="3600" dirty="0" smtClean="0"/>
              <a:t>Your target was to try to achieve at least 20,000 points?</a:t>
            </a:r>
          </a:p>
          <a:p>
            <a:pPr algn="ctr"/>
            <a:r>
              <a:rPr lang="en-GB" sz="3600" dirty="0" smtClean="0"/>
              <a:t>How well did you do?</a:t>
            </a:r>
          </a:p>
          <a:p>
            <a:pPr algn="ctr"/>
            <a:endParaRPr lang="en-GB" sz="3600" dirty="0"/>
          </a:p>
          <a:p>
            <a:pPr algn="ctr"/>
            <a:r>
              <a:rPr lang="en-GB" sz="3600" dirty="0" smtClean="0"/>
              <a:t>Why not try the other quizzes on the site if you enjoyed this challenge?</a:t>
            </a:r>
            <a:endParaRPr lang="en-GB" sz="3600" dirty="0"/>
          </a:p>
        </p:txBody>
      </p:sp>
    </p:spTree>
    <p:extLst>
      <p:ext uri="{BB962C8B-B14F-4D97-AF65-F5344CB8AC3E}">
        <p14:creationId xmlns:p14="http://schemas.microsoft.com/office/powerpoint/2010/main" val="3861372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Question of Sport</a:t>
            </a:r>
            <a:br>
              <a:rPr lang="en-GB" sz="2800" dirty="0" smtClean="0"/>
            </a:br>
            <a:r>
              <a:rPr lang="en-GB" sz="2800" dirty="0" smtClean="0"/>
              <a:t>25 pts per competitor (Bonus 25 pts for event)</a:t>
            </a: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16807495"/>
              </p:ext>
            </p:extLst>
          </p:nvPr>
        </p:nvGraphicFramePr>
        <p:xfrm>
          <a:off x="457200" y="1600200"/>
          <a:ext cx="8229600" cy="375412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a:p>
                  </a:txBody>
                  <a:tcPr/>
                </a:tc>
              </a:tr>
              <a:tr h="370840">
                <a:tc>
                  <a:txBody>
                    <a:bodyPr/>
                    <a:lstStyle/>
                    <a:p>
                      <a:pPr algn="ctr"/>
                      <a:r>
                        <a:rPr lang="en-GB" dirty="0" smtClean="0"/>
                        <a:t>Number 5</a:t>
                      </a:r>
                      <a:endParaRPr lang="en-GB" dirty="0"/>
                    </a:p>
                  </a:txBody>
                  <a:tcPr/>
                </a:tc>
                <a:tc>
                  <a:txBody>
                    <a:bodyPr/>
                    <a:lstStyle/>
                    <a:p>
                      <a:pPr algn="ctr"/>
                      <a:r>
                        <a:rPr lang="en-GB" dirty="0" smtClean="0"/>
                        <a:t>Number 6</a:t>
                      </a:r>
                      <a:endParaRPr lang="en-GB" dirty="0"/>
                    </a:p>
                  </a:txBody>
                  <a:tcPr/>
                </a:tc>
              </a:tr>
            </a:tbl>
          </a:graphicData>
        </a:graphic>
      </p:graphicFrame>
      <p:pic>
        <p:nvPicPr>
          <p:cNvPr id="4098" name="Picture 2" descr="C:\Users\john\Desktop\pic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19" y="1988840"/>
            <a:ext cx="2032795" cy="244524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john\Desktop\pic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032078"/>
            <a:ext cx="2664296" cy="2402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8666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Question of Sport</a:t>
            </a:r>
            <a:br>
              <a:rPr lang="en-GB" sz="2800" dirty="0" smtClean="0"/>
            </a:br>
            <a:r>
              <a:rPr lang="en-GB" sz="2800" dirty="0" smtClean="0"/>
              <a:t>25 pts per competitor (Bonus 25 pts for sport)</a:t>
            </a: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6367567"/>
              </p:ext>
            </p:extLst>
          </p:nvPr>
        </p:nvGraphicFramePr>
        <p:xfrm>
          <a:off x="457200" y="1600200"/>
          <a:ext cx="8229600" cy="375412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a:p>
                  </a:txBody>
                  <a:tcPr/>
                </a:tc>
              </a:tr>
              <a:tr h="370840">
                <a:tc>
                  <a:txBody>
                    <a:bodyPr/>
                    <a:lstStyle/>
                    <a:p>
                      <a:pPr algn="ctr"/>
                      <a:r>
                        <a:rPr lang="en-GB" dirty="0" smtClean="0"/>
                        <a:t>Number 7</a:t>
                      </a:r>
                      <a:endParaRPr lang="en-GB" dirty="0"/>
                    </a:p>
                  </a:txBody>
                  <a:tcPr/>
                </a:tc>
                <a:tc>
                  <a:txBody>
                    <a:bodyPr/>
                    <a:lstStyle/>
                    <a:p>
                      <a:pPr algn="ctr"/>
                      <a:r>
                        <a:rPr lang="en-GB" dirty="0" smtClean="0"/>
                        <a:t>Number 8</a:t>
                      </a:r>
                      <a:endParaRPr lang="en-GB" dirty="0"/>
                    </a:p>
                  </a:txBody>
                  <a:tcPr/>
                </a:tc>
              </a:tr>
            </a:tbl>
          </a:graphicData>
        </a:graphic>
      </p:graphicFrame>
      <p:pic>
        <p:nvPicPr>
          <p:cNvPr id="3074" name="Picture 2" descr="C:\Users\john\Desktop\pic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988839"/>
            <a:ext cx="3027147" cy="25759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john\Desktop\pic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973323"/>
            <a:ext cx="2664296" cy="259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8666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Question of Sport</a:t>
            </a:r>
            <a:br>
              <a:rPr lang="en-GB" sz="2800" dirty="0" smtClean="0"/>
            </a:br>
            <a:r>
              <a:rPr lang="en-GB" sz="2800" dirty="0" smtClean="0"/>
              <a:t>25 pts per competitor (Bonus 25 pts for sport)</a:t>
            </a: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62966214"/>
              </p:ext>
            </p:extLst>
          </p:nvPr>
        </p:nvGraphicFramePr>
        <p:xfrm>
          <a:off x="457200" y="1600200"/>
          <a:ext cx="8229600" cy="375412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a:p>
                  </a:txBody>
                  <a:tcPr/>
                </a:tc>
              </a:tr>
              <a:tr h="370840">
                <a:tc>
                  <a:txBody>
                    <a:bodyPr/>
                    <a:lstStyle/>
                    <a:p>
                      <a:pPr algn="ctr"/>
                      <a:r>
                        <a:rPr lang="en-GB" dirty="0" smtClean="0"/>
                        <a:t>Number 9</a:t>
                      </a:r>
                      <a:endParaRPr lang="en-GB" dirty="0"/>
                    </a:p>
                  </a:txBody>
                  <a:tcPr/>
                </a:tc>
                <a:tc>
                  <a:txBody>
                    <a:bodyPr/>
                    <a:lstStyle/>
                    <a:p>
                      <a:pPr algn="ctr"/>
                      <a:r>
                        <a:rPr lang="en-GB" dirty="0" smtClean="0"/>
                        <a:t>Number 10</a:t>
                      </a:r>
                      <a:endParaRPr lang="en-GB" dirty="0"/>
                    </a:p>
                  </a:txBody>
                  <a:tcPr/>
                </a:tc>
              </a:tr>
            </a:tbl>
          </a:graphicData>
        </a:graphic>
      </p:graphicFrame>
      <p:pic>
        <p:nvPicPr>
          <p:cNvPr id="4098" name="Picture 2" descr="C:\Users\john\Desktop\pic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991038"/>
            <a:ext cx="2448272" cy="243352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john\Desktop\pic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967044"/>
            <a:ext cx="2257276" cy="2457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8666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2055</TotalTime>
  <Words>1109</Words>
  <Application>Microsoft Office PowerPoint</Application>
  <PresentationFormat>On-screen Show (4:3)</PresentationFormat>
  <Paragraphs>701</Paragraphs>
  <Slides>60</Slides>
  <Notes>0</Notes>
  <HiddenSlides>0</HiddenSlides>
  <MMClips>0</MMClips>
  <ScaleCrop>false</ScaleCrop>
  <HeadingPairs>
    <vt:vector size="4" baseType="variant">
      <vt:variant>
        <vt:lpstr>Theme</vt:lpstr>
      </vt:variant>
      <vt:variant>
        <vt:i4>7</vt:i4>
      </vt:variant>
      <vt:variant>
        <vt:lpstr>Slide Titles</vt:lpstr>
      </vt:variant>
      <vt:variant>
        <vt:i4>60</vt:i4>
      </vt:variant>
    </vt:vector>
  </HeadingPairs>
  <TitlesOfParts>
    <vt:vector size="67" baseType="lpstr">
      <vt:lpstr>Office Theme</vt:lpstr>
      <vt:lpstr>1_Default Design</vt:lpstr>
      <vt:lpstr>4_Default Design</vt:lpstr>
      <vt:lpstr>6_Default Design</vt:lpstr>
      <vt:lpstr>Default Design</vt:lpstr>
      <vt:lpstr>2_Default Design</vt:lpstr>
      <vt:lpstr>3_Default Design</vt:lpstr>
      <vt:lpstr>Welcome to the Greyhoundderby’s Quiz 6</vt:lpstr>
      <vt:lpstr>Rules of the Quiz</vt:lpstr>
      <vt:lpstr>A Question of Sport 2nd December 1968 – present day</vt:lpstr>
      <vt:lpstr>Target</vt:lpstr>
      <vt:lpstr>Question of Sport 25 pts per competitor (Bonus 25 pts for their sport)</vt:lpstr>
      <vt:lpstr>Question of Sport 25 pts per competitor (Bonus 25 pts for sport)</vt:lpstr>
      <vt:lpstr>Question of Sport 25 pts per competitor (Bonus 25 pts for event)</vt:lpstr>
      <vt:lpstr>Question of Sport 25 pts per competitor (Bonus 25 pts for sport)</vt:lpstr>
      <vt:lpstr>Question of Sport 25 pts per competitor (Bonus 25 pts for sport)</vt:lpstr>
      <vt:lpstr>Question of Sport 25 pts per competitor (Bonus 25 pts for sport)</vt:lpstr>
      <vt:lpstr>Question of Sport 25 pts per competitor (Bonus 25 pts for sport)</vt:lpstr>
      <vt:lpstr>Question of Sport 25 pts per competitor (Bonus 25 pts for event)</vt:lpstr>
      <vt:lpstr>Question of Sport 25 pts per competitor (Bonus 25 pts for sport)</vt:lpstr>
      <vt:lpstr>Question of Sport 25 pts per competitor (Bonus 25 pts for sport)</vt:lpstr>
      <vt:lpstr>25 pts per competitor + 25 pts per sport</vt:lpstr>
      <vt:lpstr>Answers</vt:lpstr>
      <vt:lpstr>Target</vt:lpstr>
      <vt:lpstr>Winner Takes All 1975 – 1988 </vt:lpstr>
      <vt:lpstr>Winner Takes All Rules</vt:lpstr>
      <vt:lpstr>Question 1 Which of the football teams shown below has never won the F A Cup?</vt:lpstr>
      <vt:lpstr>Question 1 Which of the football teams shown below has never won the F A Cup?</vt:lpstr>
      <vt:lpstr>Question 2 What is the TOTAL number of letters in these Shakespeare plays beginning with T?</vt:lpstr>
      <vt:lpstr>Question 2 What is the TOTAL number of letters in these Shakespeare plays beginning with T?</vt:lpstr>
      <vt:lpstr>Question 3 How many of the following are spelt correctly? Attrocity Drunkenness Dumbbell Innoculate Supercede</vt:lpstr>
      <vt:lpstr>Question 3 How many of the following are spelt correctly? Attrocity (Atrocity) Drunkenness Dumbbell Innoculate (Inoculate) Supercede (Supersede)</vt:lpstr>
      <vt:lpstr> Question 4 How many of the following countries use the Euro as their official currency? Andorra Finland Malta Slovakia Switzerland</vt:lpstr>
      <vt:lpstr> Question 4 How many of the following countries use the Euro as their official currency? Andorra Finland Malta Slovakia Switzerland</vt:lpstr>
      <vt:lpstr>Question 5 In which county is the Cathedral shown below?</vt:lpstr>
      <vt:lpstr>Question 5 In which county is the Cathedral shown below?</vt:lpstr>
      <vt:lpstr> Question 6  In the FA Cup, since its inception, which team has scored the most goals in a single match?</vt:lpstr>
      <vt:lpstr> Question 6  In the FA Cup, since its inception, which team has scored the most goals in a single match?</vt:lpstr>
      <vt:lpstr>Question 7 How many of the following countries are in the Top 10 largest countries in the world by land mass? Algeria Argentina Australia India Kazakhstan</vt:lpstr>
      <vt:lpstr>Question 7 How many of the following countries are in the Top 10 largest countries in the world by land mass? Algeria 10th  Argentina 8th  Australia 6th  India 7th  Kazakhstan 9th  Top 5 area Russia, Canada, China, USA, Brazil</vt:lpstr>
      <vt:lpstr>Question 8 The 3 Thoroughbred stallions from which all racehorses originate were the Byerley Turk, the Darley Arabian and the Godolphin Arabian. Where is the Godolphin Arabian buried?</vt:lpstr>
      <vt:lpstr>Question 8 The 3 Thoroughbred stallions from which all racehorses originate were the Byerley Turk, the Darley Arabian and the Godolphin Arabian. Where is the Godolphin Arabian buried?</vt:lpstr>
      <vt:lpstr>Question 9 Who painted the picture shown below? </vt:lpstr>
      <vt:lpstr>Question 9 Who painted the picture shown below? </vt:lpstr>
      <vt:lpstr>Question 10 Which of his 6 wives is Henry Viii buried next to? </vt:lpstr>
      <vt:lpstr>Question 10 Which of his 6 wives is Henry Viii buried next to? </vt:lpstr>
      <vt:lpstr>Question 11 Which is the main River which runs through Norwich?</vt:lpstr>
      <vt:lpstr>Question 11 Which is the main River which runs through Norwich?</vt:lpstr>
      <vt:lpstr>Question 12  What is the disease/illness PERTUSSIS commonly known as?</vt:lpstr>
      <vt:lpstr>Question 12  What is the disease/illness PERTUSSIS commonly known as?</vt:lpstr>
      <vt:lpstr>Question 13  In which year did Burma change its name to Myanmar?</vt:lpstr>
      <vt:lpstr>Question 13  In which year did Burma change its name to Myanmar?</vt:lpstr>
      <vt:lpstr>Question 14  The name of the National Anthem of which country translates as ‘Yes, we love this country’? </vt:lpstr>
      <vt:lpstr>Question 14  The name of the National Anthem of which country translates as ‘Yes, we love this country’? </vt:lpstr>
      <vt:lpstr>Question 15 Which name is next on this list? Gary Kasparov 1985-93 Anatoly Karpov 1975-85 Bobby Fischer 1972-75 Boris Spassky 1969-72 ……………………?</vt:lpstr>
      <vt:lpstr>Question 15 Which name is next on this list? Gary Kasparov 1985-93 Anatoly Karpov 1975-85 Bobby Fischer 1972-75 Boris Spassky 1969-72 ……………………?</vt:lpstr>
      <vt:lpstr>Question 16  If the English monarchs shown below are listed in terms of their age when they died, which one would be in the middle?</vt:lpstr>
      <vt:lpstr>Question 16  If the English monarchs shown below are listed in terms of their age when they died, which one would be in the middle?</vt:lpstr>
      <vt:lpstr>Question 17 Five countries are listed below together with a capital city. How many are the correct capitals of the country? Costa Rica – San Juan Ecuador – Quito Haiti – Port-au-Prince Nicaragua – Managua Suriname - Paramaribo</vt:lpstr>
      <vt:lpstr>Question 17 Five countries are listed below together with a capital city. How many are the correct capitals of the country? Costa Rica – San Juan (San Jose) Ecuador – Quito Haiti – Port-au-Prince Nicaragua – Managua Suriname - Paramaribo</vt:lpstr>
      <vt:lpstr>Question 18  Who said ‘In the future, everyone will be famous for 15 minutes’?</vt:lpstr>
      <vt:lpstr>Question 18  Who said ‘In the future, everyone will be famous for 15 minutes’?</vt:lpstr>
      <vt:lpstr> Question 19 How many of the following Royals were born at St Mary’s Hospital, Paddington? Prince George 2013 Princess Beatrice 1988 Prince Harry 1984 Prince William 1982 Zara Phillips 1981 </vt:lpstr>
      <vt:lpstr> Question 19 How many of the following Royals were born at St Mary’s Hospital, Paddington? Prince George 2013 Princess Beatrice 1988 (Portland Hospital) Prince Harry 1984 Prince William 1982 Zara Phillips 1981 </vt:lpstr>
      <vt:lpstr>Question 20 Which is the only Grand Duchy in the world? </vt:lpstr>
      <vt:lpstr>Question 20 Which is the only Grand Duchy in the world? </vt:lpstr>
      <vt:lpstr>Target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john</cp:lastModifiedBy>
  <cp:revision>173</cp:revision>
  <dcterms:created xsi:type="dcterms:W3CDTF">2011-03-11T09:41:43Z</dcterms:created>
  <dcterms:modified xsi:type="dcterms:W3CDTF">2015-03-01T13:01:36Z</dcterms:modified>
</cp:coreProperties>
</file>