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16" r:id="rId3"/>
    <p:sldMasterId id="2147483744" r:id="rId4"/>
    <p:sldMasterId id="2147483772" r:id="rId5"/>
  </p:sldMasterIdLst>
  <p:sldIdLst>
    <p:sldId id="256" r:id="rId6"/>
    <p:sldId id="540" r:id="rId7"/>
    <p:sldId id="336" r:id="rId8"/>
    <p:sldId id="337" r:id="rId9"/>
    <p:sldId id="349" r:id="rId10"/>
    <p:sldId id="359" r:id="rId11"/>
    <p:sldId id="358" r:id="rId12"/>
    <p:sldId id="357" r:id="rId13"/>
    <p:sldId id="356" r:id="rId14"/>
    <p:sldId id="355" r:id="rId15"/>
    <p:sldId id="354" r:id="rId16"/>
    <p:sldId id="353" r:id="rId17"/>
    <p:sldId id="352" r:id="rId18"/>
    <p:sldId id="351" r:id="rId19"/>
    <p:sldId id="348" r:id="rId20"/>
    <p:sldId id="541" r:id="rId21"/>
    <p:sldId id="338" r:id="rId22"/>
    <p:sldId id="497" r:id="rId23"/>
    <p:sldId id="504" r:id="rId24"/>
    <p:sldId id="499" r:id="rId25"/>
    <p:sldId id="500" r:id="rId26"/>
    <p:sldId id="538" r:id="rId27"/>
    <p:sldId id="532" r:id="rId28"/>
    <p:sldId id="502" r:id="rId29"/>
    <p:sldId id="542" r:id="rId30"/>
    <p:sldId id="496" r:id="rId31"/>
    <p:sldId id="505" r:id="rId32"/>
    <p:sldId id="543" r:id="rId33"/>
    <p:sldId id="507" r:id="rId34"/>
    <p:sldId id="544" r:id="rId35"/>
    <p:sldId id="339" r:id="rId36"/>
    <p:sldId id="370" r:id="rId37"/>
    <p:sldId id="456" r:id="rId38"/>
    <p:sldId id="365" r:id="rId39"/>
    <p:sldId id="457" r:id="rId40"/>
    <p:sldId id="364" r:id="rId41"/>
    <p:sldId id="458" r:id="rId42"/>
    <p:sldId id="366" r:id="rId43"/>
    <p:sldId id="459" r:id="rId44"/>
    <p:sldId id="369" r:id="rId45"/>
    <p:sldId id="460" r:id="rId46"/>
    <p:sldId id="545" r:id="rId47"/>
    <p:sldId id="509" r:id="rId48"/>
    <p:sldId id="340" r:id="rId49"/>
    <p:sldId id="408" r:id="rId50"/>
    <p:sldId id="410" r:id="rId51"/>
    <p:sldId id="411" r:id="rId52"/>
    <p:sldId id="407" r:id="rId53"/>
    <p:sldId id="409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23" r:id="rId66"/>
    <p:sldId id="546" r:id="rId67"/>
    <p:sldId id="342" r:id="rId68"/>
    <p:sldId id="527" r:id="rId69"/>
    <p:sldId id="529" r:id="rId70"/>
    <p:sldId id="382" r:id="rId71"/>
    <p:sldId id="526" r:id="rId72"/>
    <p:sldId id="547" r:id="rId73"/>
    <p:sldId id="343" r:id="rId74"/>
    <p:sldId id="345" r:id="rId75"/>
    <p:sldId id="548" r:id="rId76"/>
    <p:sldId id="530" r:id="rId77"/>
    <p:sldId id="549" r:id="rId78"/>
    <p:sldId id="344" r:id="rId79"/>
    <p:sldId id="385" r:id="rId80"/>
    <p:sldId id="511" r:id="rId81"/>
    <p:sldId id="400" r:id="rId82"/>
    <p:sldId id="513" r:id="rId83"/>
    <p:sldId id="390" r:id="rId84"/>
    <p:sldId id="515" r:id="rId85"/>
    <p:sldId id="471" r:id="rId86"/>
    <p:sldId id="519" r:id="rId87"/>
    <p:sldId id="490" r:id="rId88"/>
    <p:sldId id="521" r:id="rId89"/>
    <p:sldId id="523" r:id="rId90"/>
    <p:sldId id="525" r:id="rId91"/>
    <p:sldId id="483" r:id="rId92"/>
    <p:sldId id="517" r:id="rId93"/>
    <p:sldId id="550" r:id="rId94"/>
    <p:sldId id="493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5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4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4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DBFC-E526-4862-8D6D-322895BA8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EA3A-D8C6-49F7-91C2-80E0EC3DB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2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A9E-F4C1-4DA9-83E7-9E9282EB3B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6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29AF-4F91-4CCC-8161-F992AD435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4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A9AF-219C-407B-84D7-4058149D2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769A-D630-4A28-B26C-7FF740BE86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1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469F-E662-4E8E-9D6C-C868DD99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32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37B5-872A-405F-B9A0-FA646ED5DE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690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943E-D3DF-4B72-A17F-F4AFC3DF3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E4A-1BA7-45A5-8D6D-C08B918DA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0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DAE6-306D-4BFE-A82E-6FEA1B83E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81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5F47-1979-4157-A6F4-B4D396F45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44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43C2-9D87-431E-838E-6C121FDC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95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DBFC-E526-4862-8D6D-322895BA8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10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EA3A-D8C6-49F7-91C2-80E0EC3DB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07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A9E-F4C1-4DA9-83E7-9E9282EB3B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9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29AF-4F91-4CCC-8161-F992AD435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35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A9AF-219C-407B-84D7-4058149D2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1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48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769A-D630-4A28-B26C-7FF740BE86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95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469F-E662-4E8E-9D6C-C868DD99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9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37B5-872A-405F-B9A0-FA646ED5DE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6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943E-D3DF-4B72-A17F-F4AFC3DF3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48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E4A-1BA7-45A5-8D6D-C08B918DA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0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DAE6-306D-4BFE-A82E-6FEA1B83E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7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5F47-1979-4157-A6F4-B4D396F45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1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43C2-9D87-431E-838E-6C121FDC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56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DBFC-E526-4862-8D6D-322895BA8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56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EA3A-D8C6-49F7-91C2-80E0EC3DB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2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7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A9E-F4C1-4DA9-83E7-9E9282EB3B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63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29AF-4F91-4CCC-8161-F992AD435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1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A9AF-219C-407B-84D7-4058149D2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04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769A-D630-4A28-B26C-7FF740BE86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21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469F-E662-4E8E-9D6C-C868DD99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37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37B5-872A-405F-B9A0-FA646ED5DE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8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943E-D3DF-4B72-A17F-F4AFC3DF3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84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E4A-1BA7-45A5-8D6D-C08B918DA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02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DAE6-306D-4BFE-A82E-6FEA1B83E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5F47-1979-4157-A6F4-B4D396F45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2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98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43C2-9D87-431E-838E-6C121FDC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6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5566-00B7-4117-A772-7AEFBC721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4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2AC9-72E1-4A73-B704-83947447F8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35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70895-53F5-49CF-B400-FD4A2557E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05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69D4-A957-4DE6-86D5-2A286C19D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80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413E-A648-467D-A8CF-B15FAE7AC1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66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672A-1EF5-4276-AE34-D641FCC12F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2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BF99-7C14-4FD8-AEC7-879FCFBE70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86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66BD-D92E-43D3-8F36-01D93CEB6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86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0E2C-6B65-45D9-83A7-1698C41217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80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8C80-79D1-426B-BF13-2C6B26D779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58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B2D7-4599-4859-B9F0-86E17C493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90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A380E-676A-4AB5-BA53-67B40C75E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01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FD9E-9E46-415F-A1EC-B380397F1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2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1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5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7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7180-FCC4-4392-943B-39E200BD1F0D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71704-7995-4EBC-A92F-31B88D1BE2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6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71704-7995-4EBC-A92F-31B88D1BE2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7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71704-7995-4EBC-A92F-31B88D1BE2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9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F6049-C8AA-489A-84E9-42A3609955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yhoundderby.com/" TargetMode="Externa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Welcome to the Chilton Church Quiz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692697"/>
            <a:ext cx="6840760" cy="936104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70080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Saturday 13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May 2017</a:t>
            </a:r>
            <a:endParaRPr lang="en-GB" sz="2800" dirty="0"/>
          </a:p>
        </p:txBody>
      </p:sp>
      <p:pic>
        <p:nvPicPr>
          <p:cNvPr id="1027" name="Picture 3" descr="C:\Users\john\Desktop\chi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466082" cy="37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/>
              <a:t>Sports personality of the year</a:t>
            </a:r>
            <a:br>
              <a:rPr lang="en-GB" sz="2800" dirty="0"/>
            </a:br>
            <a:r>
              <a:rPr lang="en-GB" sz="2800" dirty="0"/>
              <a:t>5 pts per competitor (Bonus 5 pts for their sport)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509908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 (1996)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 (1993)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0444"/>
            <a:ext cx="3529756" cy="24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ohn\Desktop\linf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06169"/>
            <a:ext cx="3456384" cy="19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/>
              <a:t>Sports personality of the year</a:t>
            </a:r>
            <a:br>
              <a:rPr lang="en-GB" sz="2800" dirty="0"/>
            </a:br>
            <a:r>
              <a:rPr lang="en-GB" sz="2800" dirty="0"/>
              <a:t>5 pts per competitor (Bonus 5 pts for their sport)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741722"/>
              </p:ext>
            </p:extLst>
          </p:nvPr>
        </p:nvGraphicFramePr>
        <p:xfrm>
          <a:off x="457200" y="16002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 (1991)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 (1989)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145850" cy="19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93961"/>
            <a:ext cx="33718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/>
              <a:t>Sports personality of the year</a:t>
            </a:r>
            <a:br>
              <a:rPr lang="en-GB" sz="2800" dirty="0"/>
            </a:br>
            <a:r>
              <a:rPr lang="en-GB" sz="2800" dirty="0"/>
              <a:t>5 pts per competitor (Bonus 5 pts for their sport)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685860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(1987)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 (1985)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88205"/>
            <a:ext cx="3149559" cy="22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49899"/>
            <a:ext cx="3096344" cy="226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/>
              <a:t>Sports personality of the year</a:t>
            </a:r>
            <a:br>
              <a:rPr lang="en-GB" sz="2800" dirty="0"/>
            </a:br>
            <a:r>
              <a:rPr lang="en-GB" sz="2800" dirty="0"/>
              <a:t>5 pts per competitor (Bonus 5 pts for their sport)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806062"/>
              </p:ext>
            </p:extLst>
          </p:nvPr>
        </p:nvGraphicFramePr>
        <p:xfrm>
          <a:off x="457200" y="16002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 (1980)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 (1978)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265178" cy="253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75" y="2564904"/>
            <a:ext cx="3299458" cy="189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/>
              <a:t>Sports personality of the year</a:t>
            </a:r>
            <a:br>
              <a:rPr lang="en-GB" sz="2800" dirty="0"/>
            </a:br>
            <a:r>
              <a:rPr lang="en-GB" sz="2800" dirty="0"/>
              <a:t>5 pts per competitor (Bonus 5 pts for their sport)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880370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 (1976)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 (1975)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4480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10401"/>
            <a:ext cx="23526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5</a:t>
            </a:r>
            <a:r>
              <a:rPr lang="en-GB" sz="3600" dirty="0" smtClean="0"/>
              <a:t> pts per competitor (Bonus 5 pts per sport)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173096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8416"/>
                <a:gridCol w="1800200"/>
                <a:gridCol w="1512168"/>
                <a:gridCol w="576064"/>
                <a:gridCol w="2160240"/>
                <a:gridCol w="1522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Andy</a:t>
                      </a:r>
                      <a:r>
                        <a:rPr lang="en-GB" b="0" baseline="0" dirty="0" smtClean="0"/>
                        <a:t> Murray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Tennis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Damon Hill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Motor</a:t>
                      </a:r>
                      <a:r>
                        <a:rPr lang="en-GB" b="0" baseline="0" dirty="0" smtClean="0"/>
                        <a:t> Racing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Lewis</a:t>
                      </a:r>
                      <a:r>
                        <a:rPr lang="en-GB" baseline="0" dirty="0" smtClean="0"/>
                        <a:t> Hamilton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Motor</a:t>
                      </a:r>
                      <a:r>
                        <a:rPr lang="en-GB" baseline="0" dirty="0" smtClean="0"/>
                        <a:t> Racing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Linford Christie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Bradley</a:t>
                      </a:r>
                      <a:r>
                        <a:rPr lang="en-GB" baseline="0" dirty="0" smtClean="0"/>
                        <a:t> Wiggins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Cycling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Liz </a:t>
                      </a:r>
                      <a:r>
                        <a:rPr lang="en-GB" dirty="0" err="1" smtClean="0"/>
                        <a:t>McColgan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Tony</a:t>
                      </a:r>
                      <a:r>
                        <a:rPr lang="en-GB" baseline="0" dirty="0" smtClean="0"/>
                        <a:t> McCoy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Horse</a:t>
                      </a:r>
                      <a:r>
                        <a:rPr lang="en-GB" baseline="0" dirty="0" smtClean="0"/>
                        <a:t> Racing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Nick Faldo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Golf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Chris</a:t>
                      </a:r>
                      <a:r>
                        <a:rPr lang="en-GB" baseline="0" dirty="0" smtClean="0"/>
                        <a:t> Hoy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Cycling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Fatima Whitbread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Zara</a:t>
                      </a:r>
                      <a:r>
                        <a:rPr lang="en-GB" baseline="0" dirty="0" smtClean="0"/>
                        <a:t> Phillips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Eventing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Barry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McGuigan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Boxing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Kelly</a:t>
                      </a:r>
                      <a:r>
                        <a:rPr lang="en-GB" baseline="0" dirty="0" smtClean="0"/>
                        <a:t> Holmes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Robin Cousins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Figure Skating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Paula Radcliffe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Steve </a:t>
                      </a:r>
                      <a:r>
                        <a:rPr lang="en-GB" dirty="0" err="1" smtClean="0"/>
                        <a:t>Ovett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Steve Redgrave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Rowing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John Curry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Figure Skating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Michael Owen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Football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David Steele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Cricket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Your target was 150 points.</a:t>
            </a:r>
          </a:p>
          <a:p>
            <a:pPr marL="0" indent="0" algn="ctr">
              <a:buNone/>
            </a:pPr>
            <a:r>
              <a:rPr lang="en-GB" dirty="0" smtClean="0"/>
              <a:t>How did you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64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GB" dirty="0" smtClean="0"/>
              <a:t>Only Connect</a:t>
            </a:r>
            <a:br>
              <a:rPr lang="en-GB" dirty="0" smtClean="0"/>
            </a:br>
            <a:r>
              <a:rPr lang="en-GB" dirty="0" smtClean="0"/>
              <a:t>15</a:t>
            </a:r>
            <a:r>
              <a:rPr lang="en-GB" baseline="30000" dirty="0" smtClean="0"/>
              <a:t>th</a:t>
            </a:r>
            <a:r>
              <a:rPr lang="en-GB" dirty="0" smtClean="0"/>
              <a:t> September 2008 – </a:t>
            </a:r>
            <a:r>
              <a:rPr lang="en-GB" dirty="0" smtClean="0"/>
              <a:t>present</a:t>
            </a:r>
            <a:endParaRPr lang="en-GB" dirty="0"/>
          </a:p>
        </p:txBody>
      </p:sp>
      <p:pic>
        <p:nvPicPr>
          <p:cNvPr id="4" name="Picture 2" descr="C:\Users\john\Desktop\only connec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823076" cy="31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Painted </a:t>
            </a:r>
            <a:r>
              <a:rPr lang="en-GB" dirty="0" smtClean="0"/>
              <a:t>Wall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Listed below are 6 Christian names, 6 surnames, 6 dates of birth and 6 famous paintings.</a:t>
            </a:r>
            <a:br>
              <a:rPr lang="en-GB" sz="3100" dirty="0" smtClean="0"/>
            </a:br>
            <a:r>
              <a:rPr lang="en-GB" sz="3100" dirty="0" smtClean="0"/>
              <a:t>Your task is to unjumble them.</a:t>
            </a:r>
            <a:endParaRPr lang="en-GB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597910"/>
              </p:ext>
            </p:extLst>
          </p:nvPr>
        </p:nvGraphicFramePr>
        <p:xfrm>
          <a:off x="457200" y="2276872"/>
          <a:ext cx="8229600" cy="2219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4480"/>
                <a:gridCol w="1944216"/>
                <a:gridCol w="2088232"/>
                <a:gridCol w="2962672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1697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Edwin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Constable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A Rake’s Progress 1732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Gainsborough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Fighting </a:t>
                      </a:r>
                      <a:r>
                        <a:rPr lang="en-GB" baseline="0" dirty="0" err="1" smtClean="0"/>
                        <a:t>Temeraire</a:t>
                      </a:r>
                      <a:r>
                        <a:rPr lang="en-GB" dirty="0" smtClean="0"/>
                        <a:t> 1839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John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Hogarth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Monarch of the Glen 1851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Joseph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Landseer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Newmarket Heath 1765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Thomas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Stubbs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Blue Boy 1779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William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Turner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Hay Wain 1821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5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Painted </a:t>
            </a:r>
            <a:r>
              <a:rPr lang="en-GB" dirty="0" smtClean="0"/>
              <a:t>Wall</a:t>
            </a:r>
            <a:endParaRPr lang="en-GB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089309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4480"/>
                <a:gridCol w="1944216"/>
                <a:gridCol w="2088232"/>
                <a:gridCol w="296267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Edwin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John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Joseph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Thomas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William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try to accumulate at least 20,000 points over the next 8 rounds.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50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Painted Wall</a:t>
            </a:r>
            <a:br>
              <a:rPr lang="en-GB" dirty="0" smtClean="0"/>
            </a:br>
            <a:r>
              <a:rPr lang="en-GB" sz="3100" dirty="0" smtClean="0"/>
              <a:t>Scoring system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6</a:t>
            </a:r>
            <a:r>
              <a:rPr lang="en-GB" sz="2800" dirty="0" smtClean="0"/>
              <a:t> lines to complete</a:t>
            </a:r>
          </a:p>
          <a:p>
            <a:pPr marL="0" indent="0" algn="ctr">
              <a:buNone/>
            </a:pPr>
            <a:r>
              <a:rPr lang="en-GB" sz="2800" dirty="0" smtClean="0"/>
              <a:t>Any wrong answer in a line scores 0</a:t>
            </a:r>
          </a:p>
          <a:p>
            <a:pPr marL="0" indent="0" algn="ctr">
              <a:buNone/>
            </a:pPr>
            <a:r>
              <a:rPr lang="en-GB" sz="2800" dirty="0" smtClean="0"/>
              <a:t>2 correct in a line scores 20 pts</a:t>
            </a:r>
          </a:p>
          <a:p>
            <a:pPr marL="0" indent="0" algn="ctr">
              <a:buNone/>
            </a:pPr>
            <a:r>
              <a:rPr lang="en-GB" sz="2800" dirty="0" smtClean="0"/>
              <a:t>3 correct in a line scores </a:t>
            </a:r>
            <a:r>
              <a:rPr lang="en-GB" sz="2800" dirty="0"/>
              <a:t>4</a:t>
            </a:r>
            <a:r>
              <a:rPr lang="en-GB" sz="2800" dirty="0" smtClean="0"/>
              <a:t>0 pts</a:t>
            </a:r>
          </a:p>
          <a:p>
            <a:pPr marL="0" indent="0" algn="ctr">
              <a:buNone/>
            </a:pPr>
            <a:r>
              <a:rPr lang="en-GB" sz="2800" dirty="0" smtClean="0"/>
              <a:t>A fully correct line scores 100 pts</a:t>
            </a:r>
          </a:p>
          <a:p>
            <a:pPr marL="0" indent="0" algn="ctr">
              <a:buNone/>
            </a:pPr>
            <a:r>
              <a:rPr lang="en-GB" sz="2800" dirty="0" smtClean="0"/>
              <a:t>Maximum score for a fully completed wall </a:t>
            </a:r>
            <a:r>
              <a:rPr lang="en-GB" sz="2800" dirty="0"/>
              <a:t>6</a:t>
            </a:r>
            <a:r>
              <a:rPr lang="en-GB" sz="2800" dirty="0" smtClean="0"/>
              <a:t>00 </a:t>
            </a:r>
            <a:r>
              <a:rPr lang="en-GB" sz="2800" dirty="0" smtClean="0"/>
              <a:t>pts</a:t>
            </a:r>
          </a:p>
          <a:p>
            <a:pPr marL="0" indent="0" algn="ctr">
              <a:buNone/>
            </a:pPr>
            <a:r>
              <a:rPr lang="en-GB" sz="2800" dirty="0" smtClean="0"/>
              <a:t>Your target, at least 300 points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58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331689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Edwin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Joseph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Hogarth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John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Turner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Blue Boy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3789040"/>
            <a:ext cx="3730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top row scores 0;</a:t>
            </a:r>
          </a:p>
          <a:p>
            <a:r>
              <a:rPr lang="en-GB" dirty="0" smtClean="0"/>
              <a:t>The next row, if correct, scores 20 pts</a:t>
            </a:r>
          </a:p>
          <a:p>
            <a:r>
              <a:rPr lang="en-GB" dirty="0" smtClean="0"/>
              <a:t>The next row, if correct, scores 40 pts</a:t>
            </a:r>
          </a:p>
          <a:p>
            <a:r>
              <a:rPr lang="en-GB" dirty="0" smtClean="0"/>
              <a:t>The final row, if correct scores 100 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8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Painted Wall</a:t>
            </a:r>
            <a:br>
              <a:rPr lang="en-GB" dirty="0" smtClean="0"/>
            </a:br>
            <a:r>
              <a:rPr lang="en-GB" sz="3100" dirty="0" smtClean="0"/>
              <a:t>generously sponsored by Chilton Estates</a:t>
            </a:r>
            <a:br>
              <a:rPr lang="en-GB" sz="3100" dirty="0" smtClean="0"/>
            </a:br>
            <a:r>
              <a:rPr lang="en-GB" sz="3100" dirty="0" smtClean="0"/>
              <a:t>Meal voucher</a:t>
            </a:r>
            <a:endParaRPr lang="en-GB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850404"/>
              </p:ext>
            </p:extLst>
          </p:nvPr>
        </p:nvGraphicFramePr>
        <p:xfrm>
          <a:off x="457200" y="2060848"/>
          <a:ext cx="8229600" cy="2219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4480"/>
                <a:gridCol w="1944216"/>
                <a:gridCol w="2088232"/>
                <a:gridCol w="2962672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1697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Edwin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Constable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A Rake’s Progress 1732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Gainsborough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Fighting </a:t>
                      </a:r>
                      <a:r>
                        <a:rPr lang="en-GB" baseline="0" dirty="0" err="1" smtClean="0"/>
                        <a:t>Temeraire</a:t>
                      </a:r>
                      <a:r>
                        <a:rPr lang="en-GB" dirty="0" smtClean="0"/>
                        <a:t> 1839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John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Hogarth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Monarch of the Glen 1851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Joseph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Landseer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Newmarket Heath 1765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Thomas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Stubbs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Blue Boy 1779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William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Turner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Hay Wain 1821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Painted Wall</a:t>
            </a:r>
            <a:br>
              <a:rPr lang="en-GB" dirty="0" smtClean="0"/>
            </a:br>
            <a:r>
              <a:rPr lang="en-GB" dirty="0" smtClean="0"/>
              <a:t>sponsored by Chilton Estates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Let thinking time commence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Painted Wall</a:t>
            </a:r>
            <a:br>
              <a:rPr lang="en-GB" dirty="0" smtClean="0"/>
            </a:br>
            <a:r>
              <a:rPr lang="en-GB" sz="3100" dirty="0" smtClean="0"/>
              <a:t>generously sponsored by Chilton Estates</a:t>
            </a:r>
            <a:endParaRPr lang="en-GB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836566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4480"/>
                <a:gridCol w="1944216"/>
                <a:gridCol w="2088232"/>
                <a:gridCol w="29626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1802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Edwin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Landseer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Monarch of the Glen 1851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Stubbs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Newmarket Heath 1765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Constable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Hay Wain 1821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Joseph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Turner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Fighting </a:t>
                      </a:r>
                      <a:r>
                        <a:rPr lang="en-GB" baseline="0" dirty="0" err="1" smtClean="0"/>
                        <a:t>Temeraire</a:t>
                      </a:r>
                      <a:r>
                        <a:rPr lang="en-GB" dirty="0" smtClean="0"/>
                        <a:t> 1839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Gainsborough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Blue Boy 1779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1697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William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Hogarth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A Rake’s Progress 1732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4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After completing this round your overall target was 450 points.</a:t>
            </a:r>
          </a:p>
          <a:p>
            <a:pPr marL="0" indent="0">
              <a:buNone/>
            </a:pPr>
            <a:r>
              <a:rPr lang="en-GB" dirty="0" smtClean="0"/>
              <a:t>How well did you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59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n-GB" sz="3200" dirty="0" smtClean="0"/>
              <a:t>University Challenge</a:t>
            </a:r>
            <a:br>
              <a:rPr lang="en-GB" sz="3200" dirty="0" smtClean="0"/>
            </a:br>
            <a:r>
              <a:rPr lang="en-GB" sz="3200" dirty="0" smtClean="0"/>
              <a:t>1962-1987 &amp; 1994- </a:t>
            </a:r>
            <a:r>
              <a:rPr lang="en-GB" sz="3200" dirty="0" smtClean="0"/>
              <a:t>present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john\Desktop\Lad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65" y="4017580"/>
            <a:ext cx="39243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ohn\Desktop\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03" y="1772816"/>
            <a:ext cx="3924300" cy="22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GB" sz="2400" dirty="0"/>
              <a:t>University </a:t>
            </a:r>
            <a:r>
              <a:rPr lang="en-GB" sz="2400" dirty="0" smtClean="0"/>
              <a:t>Challenge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Are the colleges in Oxford, Cambridge or Draw (both)</a:t>
            </a:r>
            <a:br>
              <a:rPr lang="en-GB" sz="2400" dirty="0"/>
            </a:br>
            <a:r>
              <a:rPr lang="en-GB" sz="2400" dirty="0"/>
              <a:t>30 pts per correct answer; TOTAL SCORE OF ZERO on this round for even one incorrect answer.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893959"/>
              </p:ext>
            </p:extLst>
          </p:nvPr>
        </p:nvGraphicFramePr>
        <p:xfrm>
          <a:off x="457200" y="2060575"/>
          <a:ext cx="8229600" cy="3708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6648"/>
                <a:gridCol w="1080120"/>
                <a:gridCol w="3096344"/>
                <a:gridCol w="1306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Balliol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Magdalen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Christ Church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Magdalene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Christ’s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 College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Churchill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Oriel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Corpus Christi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Pembroke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Downing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 John’s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Emmanuel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Trinity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Jesus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Trinity Hall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Wadham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King’s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Wolfson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9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Your target on this round is 450 points</a:t>
            </a:r>
          </a:p>
          <a:p>
            <a:pPr marL="0" indent="0">
              <a:buNone/>
            </a:pPr>
            <a:r>
              <a:rPr lang="en-GB" dirty="0" smtClean="0"/>
              <a:t>Let thinking time commence.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31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University Challenge</a:t>
            </a:r>
            <a:br>
              <a:rPr lang="en-GB" sz="2400" dirty="0"/>
            </a:br>
            <a:r>
              <a:rPr lang="en-GB" sz="2400" dirty="0"/>
              <a:t>Kindly sponsored </a:t>
            </a:r>
            <a:r>
              <a:rPr lang="en-GB" sz="2400"/>
              <a:t>by </a:t>
            </a:r>
            <a:r>
              <a:rPr lang="en-GB" sz="2400" smtClean="0"/>
              <a:t>Camp Farm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Are the colleges in Oxford, Cambridge or Draw (both)</a:t>
            </a:r>
            <a:br>
              <a:rPr lang="en-GB" sz="2400" dirty="0"/>
            </a:br>
            <a:r>
              <a:rPr lang="en-GB" sz="2400" dirty="0"/>
              <a:t>30 pts per correct answer; TOTAL SCORE OF ZERO on this round for even one incorrect answer.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838358"/>
              </p:ext>
            </p:extLst>
          </p:nvPr>
        </p:nvGraphicFramePr>
        <p:xfrm>
          <a:off x="457200" y="2060575"/>
          <a:ext cx="8229600" cy="3708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6648"/>
                <a:gridCol w="1080120"/>
                <a:gridCol w="3096344"/>
                <a:gridCol w="1306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Balliol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O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Magdalen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O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Christ Church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Magdalene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Christ’s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 College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Churchill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Oriel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Corpus Christi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Pembroke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Downing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 John’s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Emmanuel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Trinity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Jesus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Trinity Hall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Wadham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King’s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Wolfson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4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Celebrating TV Quiz Shows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A Question of Sport</a:t>
            </a:r>
          </a:p>
          <a:p>
            <a:pPr marL="0" indent="0" algn="ctr">
              <a:buNone/>
            </a:pPr>
            <a:r>
              <a:rPr lang="en-GB" dirty="0" smtClean="0"/>
              <a:t>Only Connect</a:t>
            </a:r>
          </a:p>
          <a:p>
            <a:pPr marL="0" indent="0" algn="ctr">
              <a:buNone/>
            </a:pPr>
            <a:r>
              <a:rPr lang="en-GB" dirty="0" smtClean="0"/>
              <a:t>University Challenge</a:t>
            </a:r>
          </a:p>
          <a:p>
            <a:pPr marL="0" indent="0" algn="ctr">
              <a:buNone/>
            </a:pPr>
            <a:r>
              <a:rPr lang="en-GB" dirty="0" smtClean="0"/>
              <a:t>Sale of the Century</a:t>
            </a:r>
          </a:p>
          <a:p>
            <a:pPr marL="0" indent="0" algn="ctr">
              <a:buNone/>
            </a:pPr>
            <a:r>
              <a:rPr lang="en-GB" dirty="0" smtClean="0"/>
              <a:t>Double your Money</a:t>
            </a:r>
          </a:p>
          <a:p>
            <a:pPr marL="0" indent="0" algn="ctr">
              <a:buNone/>
            </a:pPr>
            <a:r>
              <a:rPr lang="en-GB" dirty="0" smtClean="0"/>
              <a:t>Who Dares Wins</a:t>
            </a:r>
          </a:p>
          <a:p>
            <a:pPr marL="0" indent="0" algn="ctr">
              <a:buNone/>
            </a:pPr>
            <a:r>
              <a:rPr lang="en-GB" dirty="0" smtClean="0"/>
              <a:t>Pointless</a:t>
            </a:r>
          </a:p>
          <a:p>
            <a:pPr marL="0" indent="0" algn="ctr">
              <a:buNone/>
            </a:pPr>
            <a:r>
              <a:rPr lang="en-GB" dirty="0" smtClean="0"/>
              <a:t>Winner Takes All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Your target after completing this round was 900 points. How well did you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903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GB" dirty="0" smtClean="0"/>
              <a:t>Sale of the Century</a:t>
            </a:r>
            <a:br>
              <a:rPr lang="en-GB" dirty="0" smtClean="0"/>
            </a:br>
            <a:r>
              <a:rPr lang="en-GB" dirty="0" smtClean="0"/>
              <a:t>1972 – </a:t>
            </a:r>
            <a:r>
              <a:rPr lang="en-GB" dirty="0" smtClean="0"/>
              <a:t>1983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240360" cy="18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312368" cy="2124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2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rmAutofit/>
          </a:bodyPr>
          <a:lstStyle/>
          <a:p>
            <a:r>
              <a:rPr lang="en-GB" dirty="0" smtClean="0"/>
              <a:t>Sale of the </a:t>
            </a:r>
            <a:r>
              <a:rPr lang="en-GB" dirty="0" smtClean="0"/>
              <a:t>Century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Winners share 1000 pts</a:t>
            </a:r>
          </a:p>
          <a:p>
            <a:pPr marL="0" indent="0" algn="ctr">
              <a:buNone/>
            </a:pPr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Round losers 250 pts</a:t>
            </a:r>
          </a:p>
          <a:p>
            <a:pPr marL="0" indent="0" algn="ctr">
              <a:buNone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Round losers 120 pts</a:t>
            </a:r>
          </a:p>
          <a:p>
            <a:pPr marL="0" indent="0" algn="ctr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Round losers </a:t>
            </a:r>
            <a:r>
              <a:rPr lang="en-GB" dirty="0"/>
              <a:t>8</a:t>
            </a:r>
            <a:r>
              <a:rPr lang="en-GB" dirty="0" smtClean="0"/>
              <a:t>0 pts</a:t>
            </a:r>
          </a:p>
          <a:p>
            <a:pPr marL="0" indent="0" algn="ctr">
              <a:buNone/>
            </a:pPr>
            <a:r>
              <a:rPr lang="en-GB" dirty="0" smtClean="0"/>
              <a:t>First Round losers 40 </a:t>
            </a:r>
            <a:r>
              <a:rPr lang="en-GB" dirty="0" smtClean="0"/>
              <a:t>pts</a:t>
            </a:r>
          </a:p>
          <a:p>
            <a:pPr marL="0" indent="0" algn="ctr">
              <a:buNone/>
            </a:pPr>
            <a:r>
              <a:rPr lang="en-GB" dirty="0" smtClean="0"/>
              <a:t>Your target is at least 250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6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Lewis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All items are taken from the current John Lewis website.  </a:t>
            </a:r>
          </a:p>
          <a:p>
            <a:pPr marL="0" indent="0" algn="ctr">
              <a:buNone/>
            </a:pPr>
            <a:r>
              <a:rPr lang="en-GB" dirty="0" smtClean="0"/>
              <a:t>They are items that are used from daybreak to nightfall.</a:t>
            </a:r>
          </a:p>
          <a:p>
            <a:pPr marL="0" indent="0" algn="ctr">
              <a:buNone/>
            </a:pPr>
            <a:r>
              <a:rPr lang="en-GB" dirty="0" smtClean="0"/>
              <a:t>You have a choice of 3 prices each 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7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Sale of the century</a:t>
            </a:r>
            <a:br>
              <a:rPr lang="en-GB" dirty="0" smtClean="0"/>
            </a:br>
            <a:r>
              <a:rPr lang="en-GB" dirty="0" smtClean="0"/>
              <a:t>Wake up to a smoothie in the morning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47862" y="5445224"/>
            <a:ext cx="600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Less than £50    B £50     C More than £50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409700"/>
            <a:ext cx="5248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3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Smoothie/Juicer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/>
              <a:t>C   £69.00</a:t>
            </a:r>
          </a:p>
          <a:p>
            <a:pPr marL="0" indent="0" algn="ctr">
              <a:buNone/>
            </a:pPr>
            <a:r>
              <a:rPr lang="en-GB" sz="5400" dirty="0" smtClean="0"/>
              <a:t>Losers get 40 pts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5429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Sale of the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/>
              <a:t>The ION Air LP Bluetooth turntable streams albums to any Bluetooth speaker. It’s the perfect solution to merging authenticity with the convenience of modern technology.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2924944"/>
            <a:ext cx="1877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Less Than £100</a:t>
            </a:r>
          </a:p>
          <a:p>
            <a:endParaRPr lang="en-GB" dirty="0"/>
          </a:p>
          <a:p>
            <a:r>
              <a:rPr lang="en-GB" dirty="0" smtClean="0"/>
              <a:t>B £100</a:t>
            </a:r>
          </a:p>
          <a:p>
            <a:endParaRPr lang="en-GB" dirty="0"/>
          </a:p>
          <a:p>
            <a:r>
              <a:rPr lang="en-GB" dirty="0" smtClean="0"/>
              <a:t>C More than £100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49244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7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Record deck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/>
              <a:t>A   £99.50</a:t>
            </a:r>
          </a:p>
          <a:p>
            <a:pPr marL="0" indent="0" algn="ctr">
              <a:buNone/>
            </a:pPr>
            <a:r>
              <a:rPr lang="en-GB" sz="6000" dirty="0" smtClean="0"/>
              <a:t>Losers get </a:t>
            </a:r>
            <a:r>
              <a:rPr lang="en-GB" sz="6000" dirty="0"/>
              <a:t>8</a:t>
            </a:r>
            <a:r>
              <a:rPr lang="en-GB" sz="6000" dirty="0" smtClean="0"/>
              <a:t>0 pts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947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Sale of the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3429000"/>
            <a:ext cx="1877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Less than £400</a:t>
            </a:r>
          </a:p>
          <a:p>
            <a:endParaRPr lang="en-GB" dirty="0"/>
          </a:p>
          <a:p>
            <a:r>
              <a:rPr lang="en-GB" dirty="0" smtClean="0"/>
              <a:t>B £400</a:t>
            </a:r>
          </a:p>
          <a:p>
            <a:endParaRPr lang="en-GB" dirty="0"/>
          </a:p>
          <a:p>
            <a:r>
              <a:rPr lang="en-GB" dirty="0" smtClean="0"/>
              <a:t>C More than £400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224251"/>
            <a:ext cx="3168351" cy="300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143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Bike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/>
              <a:t>A   £299</a:t>
            </a:r>
          </a:p>
          <a:p>
            <a:pPr marL="0" indent="0" algn="ctr">
              <a:buNone/>
            </a:pPr>
            <a:r>
              <a:rPr lang="en-GB" sz="6000" dirty="0" smtClean="0"/>
              <a:t>Losers get 120 pts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678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GB" dirty="0" smtClean="0"/>
              <a:t>A Question of Sport</a:t>
            </a:r>
            <a:br>
              <a:rPr lang="en-GB" dirty="0" smtClean="0"/>
            </a:b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December 1968 – present day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112568" cy="3983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Sale of the Century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868144" y="3356992"/>
            <a:ext cx="1877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Less than £495</a:t>
            </a:r>
          </a:p>
          <a:p>
            <a:endParaRPr lang="en-GB" dirty="0"/>
          </a:p>
          <a:p>
            <a:r>
              <a:rPr lang="en-GB" dirty="0" smtClean="0"/>
              <a:t>B £495</a:t>
            </a:r>
          </a:p>
          <a:p>
            <a:endParaRPr lang="en-GB" dirty="0"/>
          </a:p>
          <a:p>
            <a:r>
              <a:rPr lang="en-GB" dirty="0" smtClean="0"/>
              <a:t>C More than £495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55087"/>
            <a:ext cx="3888431" cy="315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836712"/>
            <a:ext cx="6558103" cy="212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Computerised Sewing Machine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/>
              <a:t>C</a:t>
            </a:r>
            <a:r>
              <a:rPr lang="en-GB" sz="8000" dirty="0" smtClean="0"/>
              <a:t> £499.50</a:t>
            </a:r>
          </a:p>
          <a:p>
            <a:pPr marL="0" indent="0" algn="ctr">
              <a:buNone/>
            </a:pPr>
            <a:r>
              <a:rPr lang="en-GB" sz="7000" dirty="0" smtClean="0"/>
              <a:t>Losers get 250 pts</a:t>
            </a:r>
          </a:p>
          <a:p>
            <a:pPr marL="0" indent="0" algn="ctr">
              <a:buNone/>
            </a:pPr>
            <a:r>
              <a:rPr lang="en-GB" sz="7000" dirty="0" smtClean="0"/>
              <a:t>Winners share 1000 pts</a:t>
            </a:r>
            <a:endParaRPr lang="en-GB" sz="7000" dirty="0"/>
          </a:p>
        </p:txBody>
      </p:sp>
    </p:spTree>
    <p:extLst>
      <p:ext uri="{BB962C8B-B14F-4D97-AF65-F5344CB8AC3E}">
        <p14:creationId xmlns:p14="http://schemas.microsoft.com/office/powerpoint/2010/main" val="5836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Your overall target to this point was 1150 points.</a:t>
            </a:r>
          </a:p>
          <a:p>
            <a:pPr marL="0" indent="0">
              <a:buNone/>
            </a:pPr>
            <a:r>
              <a:rPr lang="en-GB" dirty="0" smtClean="0"/>
              <a:t>How well did you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305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Half way through the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261289" cy="280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05" y="1641658"/>
            <a:ext cx="3211319" cy="229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3" y="1604126"/>
            <a:ext cx="2610524" cy="15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47" y="1402854"/>
            <a:ext cx="1647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70263"/>
            <a:ext cx="1647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1" y="3140967"/>
            <a:ext cx="21431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9692"/>
            <a:ext cx="21431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03" y="5160713"/>
            <a:ext cx="99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3" y="4369692"/>
            <a:ext cx="2038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26" y="5703638"/>
            <a:ext cx="2038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3967583"/>
            <a:ext cx="203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Lucky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Double Your Money</a:t>
            </a:r>
            <a:br>
              <a:rPr lang="en-GB" dirty="0" smtClean="0"/>
            </a:br>
            <a:r>
              <a:rPr lang="en-GB" dirty="0" smtClean="0"/>
              <a:t>1955 – </a:t>
            </a:r>
            <a:r>
              <a:rPr lang="en-GB" dirty="0" smtClean="0"/>
              <a:t>1968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1" y="1628800"/>
            <a:ext cx="3943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ohn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03" y="1603200"/>
            <a:ext cx="2997433" cy="44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42210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Hughie Green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5445224"/>
            <a:ext cx="575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Monica Rose &amp; Hughie Green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7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Double Your </a:t>
            </a:r>
            <a:r>
              <a:rPr lang="en-GB" dirty="0" smtClean="0"/>
              <a:t>Money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Win from 20pts to 2,560 pts)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All questions relate to UK landmarks and their counties.</a:t>
            </a:r>
          </a:p>
          <a:p>
            <a:pPr marL="0" indent="0" algn="ctr">
              <a:buNone/>
            </a:pPr>
            <a:r>
              <a:rPr lang="en-GB" dirty="0" smtClean="0"/>
              <a:t>Answer 8 questions correctly to win 2,560 pts</a:t>
            </a:r>
          </a:p>
          <a:p>
            <a:pPr marL="0" indent="0" algn="ctr">
              <a:buNone/>
            </a:pPr>
            <a:r>
              <a:rPr lang="en-GB" dirty="0" smtClean="0"/>
              <a:t>You can quit whenever you like to claim your points before the next question is asked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r>
              <a:rPr lang="en-GB" dirty="0" smtClean="0"/>
              <a:t>Your target is 1280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dirty="0"/>
              <a:t>2</a:t>
            </a:r>
            <a:r>
              <a:rPr lang="en-GB" dirty="0" smtClean="0"/>
              <a:t>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which county is this?</a:t>
            </a:r>
            <a:endParaRPr lang="en-GB" dirty="0"/>
          </a:p>
        </p:txBody>
      </p:sp>
      <p:sp>
        <p:nvSpPr>
          <p:cNvPr id="4" name="AutoShape 2" descr="data:image/jpeg;base64,/9j/4AAQSkZJRgABAQAAAQABAAD/2wCEAAkGBhQSERUUExQWFRUUGBcYGBgYGBoWHhsaGBgaGhofFxgXHCYfGBwkGhgWHy8gJCcpLCwsFx8xNTAqNSYrLCkBCQoKDgwOGg8PGiwkHyQtLCwsLCwsLCwsLCwsLCwsLCwsLCwsLCwsLCwsKSwpLCwsLCksKSwsLCwpLCwsLCwpLP/AABEIALIBHAMBIgACEQEDEQH/xAAcAAAABwEBAAAAAAAAAAAAAAABAgMEBQYHAAj/xAA9EAABAwEGAwYFAgUCBwEAAAABAgMRAAQFBhIhMUFRYQcTcYGRoSKxwdHwMuEUQlJy8SOCFSQzNENiknT/xAAZAQADAQEBAAAAAAAAAAAAAAACAwQBAAX/xAAsEQACAgICAQMDAwQDAAAAAAAAAQIRAxIhMUEEIlETMoFCYXEzkaGxFCNS/9oADAMBAAIRAxEAPwDIbBaMiwfI+FTd4XA44QtI0I1mnOGcKKWc7iYA2B08yKnn79bQru5EbSePlyqLJm9/sHRh7fcFuLCq7QyW1GYEExp0pvZ+yR/vDMqSOCRJI68queH7OgJzsuSTrvNXuy2xyytKcebJREkohREc08qnjOdunSGSUavyYhelnFmluMqk7giMvrxqvN4iU2uW9I56zUr2lYrRbrYXW0lKAkJE7mOJA46+1U8r5VbiwrXkRObvg9Ddl9uZtrK1LCcySAUnw361lXanYWmrxdQyrMnQnXNlUR8SZ6E1FYVxCuzuEAwHND48DTjEVxvKcLqUKUFakgbGlQisU6fC+fkKTc42Vo1P3RdYSnvHfETw8aZXLdKnXBIOVOqvt49KdYktnxBpOyd/GnzlvLRARjqtmW7DGPwFhoolJ0TNa81ZbFabIe87spUk5ySEqTprrMivMt1tLU4ko4KGvnzrUf8Ag6bUEpcP0qPLGOOXHkdGUpx5MyvaypS+tDRK0hRCDxIB6dKfWC4svxu6Rw+9afcfZSkrORYEDUq+KqN2k3I/ZHw06UlBGZBRMEdQdZ6U5ZHKorr5A0UefPwQtuv9Uw18ITx4mOXIVLu4wcU2kNqUNpgx4yarNmsGbVUgb+n0oLU+E6D0H341ssMZNIOE3G2ycteLrUtvul2lYb/oCifUDU+tQLi0DZSieM6a+tMlOTvRZp8cSSEym2S91389Z1hbLy0GIkKI8vYU9t+N7a6QVvrOkTPDrVc50IcI2rnii+WjFkaJ668UKQr4xmBM661LqvVFpWhAVkRMqSdM0bDwqmISD0oxBSd6TL08W7XDHLM0qZrvfZ0ZUmAjeDGsaU0wxitan3UFRUgARqd9jVew1f0sLan44JTPGRU72fYKflanEKSFRB4nfaoJ4lCLUu/A+M7aoX/4V3tuLhnKmd+Z5e9TFnxSGrSGEanLMco1M1KOXMtoKTkKSdpHv1qjWC4nGrat5wblUeBEa0pLa78IZdVXk2S68T2VSMq3G0LA+JCiArjsDv5VA3v2gMutOWZKFFa0FOsZcp0neT4RWVXraM14twdI+U1fMDX3Y2bQpL+VLqkjIpSZ04gGNKo3lUV+3wIcVy38lLufDLrT6xAIUND58eRqRunB7rdoWs6hatIHntWg4lv+ypWFJUnbUjQUhcOKmysORmRB1HzFKlJuVN8dWMSVWv7GQ49YWHgFJUnc6gjfxqr9ya3nEuMbBaHQFFMpBHxgAnXziKn7twTdz9mBDLawsSVJ0M9FJOlWYsjXsXjyTTj+pma9hmHw7alvlQ/5cJhMAklYUAegEb861jGVsShsBSZBmsHvO3quy8XRYnTDaylKgZkb5VcFgHTyqw3n2jPFCVWiFEgCE6a8dKHK21S8m40rt+B/fl4td2ckBUVlF4NLCzJJqzXxbP4lKVtaQZ8ehpoEhcE6GsxXHlhz56PQVjuiyPWeVBJBBzKmCNOfCvNF/hItDoQrMgLUEq5gGBVxu/F3eJUzrAEAnltHWqFeLWR1aeR08DTfTfdTVcC8vV2SOHcQLszqVgnKD8QB3Fbi72k97ZVZUBRKYmdDIiY+lecwaseFL7KCWidFbUWfE62i/wCQcU10yDta/jV4n50gKmL5udYcKkpJSoyCBMc6dXLhZSxnc0SNgdCfHpTvqwjG2Bo3Lga3Hd+Y51bDbxrTcNYnaWMih0B61n1424H/AEmRPAkaCnVxKFmIU4ZEzB+nOpMsfqLZ9+EPg9HSN3ewHZ1MK7sBDikkhfDMRpmHEVgisKuZ1l7QhSpg7kHnw2rccP4ubtDaEBWUKgTPA/Kq/wBruE2mrEXmlFspUAUzosHx1kUEG+48fJ0l/wCufgyW1Xqlo5WgDB34D71IXnejqEpdQog8eWoqtWayqcWEp4+1X26LkbWwWnFagR16ECm5tcdN/kzHtK0vwKXD2l2hpHeJIUrYpIkHx10qLxLiNd4OJceiUiNBAA5JG5qJt93904WUKkJ1Ufp40KlBKJHLhWwhGXuQTbXA3vG1ACB+ePPwqDWSd9/3pxaDmMzSCUztP51qqKoRN2EIoOVCTFADTBZ1BNDQKrTAwP5+b06UmU7/ALfYU0pVpzh+ChaCTFLO+UKCknUGRW9dnGOe+bCSn4kxImsBNSVx3+5ZXM7Zj5VJ6jE5q12h+Kajw+j03fNqW4kBtoqIkjaSY9qy+2YiWu1Fh1pTSkzooQduXIjWaseHu0tKWw44nMCIOUiQd+PCqViDExvC80vNN5EtgI+LeNdVRx12qOtouUuxzerUV0RrzH/Pk7BKAR505as2Vxby9IEDoB96vTWD0uFLp3AGnnU2cGNvJGZHEaxppSnNtpJeBiikrZmVpR3zXeOaJgEA8hzprcmIMzi0I/6YAk9elW7tNwgqz2XMlYU3soRBHLoRpWf4ZbCWVr4zPkBTdKg77+Be1vgQv27Ataltamduf71CIvJxAKQogcpI9hTu6rU4XQlKSvvFfpAJJJP8oGpNXhjs8zrCn2y2YEpVKT5iqNvp+2fIrXflGe3egrdSOWp8qc4hteZQTwT8zVwv3D7VlBLcTxHOs7tDhUok7k03HL6ktvgF+1UObuvJTR5p4j7dautjsiHUhadQelUAVtvZze90t2FCXy0l2VZ+8EknTWeURS/Uwuq4CxyrsyllJYtI/pUdPA0GJ2IcCh/MPcftUoq51vtBWgUNfMcPant6YWeeZBQnMRBjbyrVkSkm/wCDHBuLRRAKmbruf+degGoH3qWurBLo+N1MRsDw6k7UN5Mg/CVQgb8J/amSzKT1iwYwr3Mt2GMR2dYCDqdttJrSLJhSyWmznMmQoEEpJSU+Y2NYRc18sWdfTjA9613DT7FqKPihK94OWdNtOdRyhpPrgentGrMpxFYm7C4tCDmhRCTzHWOlVK0WtSzKj+dK1jtuwtZrOGnWjlcWSlSM0ykCcwB2106zWREcqvwx9vPZLklz+xoFhtndspjiE1XsT3w84spW6tSRBSFLUoDwkwKtWD7pS+0EunURpMeFSj/ZoSvvUpU6E7ACYjpxqGM4wm7RTKLlFFLuWyBlour0JE68Bw86bMvqBU7Jzr26DgBQ3zby653aZCUmNdJPUcBXP7AA8wPzgKclfL8nR/0ItfETrrxUTuZozgCjl4TPkP3+VGACRA04z8/b50WxonXYREcNPz3qihbY0cYzHaEgT+eO9N3GISSdOHrr5aVOuNwNQBxNRy/jgn9IJ8zm5fTpXJnNEGoamg1qYVdJKyAeJj3ik/8AhcGJ1Ee/+DTN1QvRkd3elAETU6LqB47geuyo9vWkbVdcbawT6QCPagWTwN+j0RGXpSqGZ25T+eFOv4fLJMfn571wcCdRp9/8Gj2sW4V2M1pMTz+Y/JohOtKuuSKSol0LZL3BeJSsJJ0VpHXhWl3ZYkWRlTq4kyon7Vj7a4NXu9MUotFgCBouAlQ4SDv5gV53qsTbSXT7LMMuH8luwvid98KU2kqGY5REkgb6DatAu/FCu4hTSkOAEcInn+1Ubs1xMxYLL/rykKSDmCcx46QNeNJYlx3/ABBUuzAhKoCZEE8JIG09anitLlB/KCb2pSQx7SL9tTwSypRUknQJAGvEqiozCmH4BbcV+rWPHcVNWy0JS1mcMr+fhWa3jfT3fTmKSk/CAYjlRYlPKtUZPXG9jQrtwk7d9tbtTDZfQgklsfqhQg5fLbwp1intHNqVlaaU0GwUnPGaTEyBsBHjrQdnfa420FItkjbK4lObbgoDXzFQeLcQNWu1PPMpKUGBJEFWUASRzNG4PjYBNX7SoPX64p0laipMxHTnRL1sQjvE7HePnUYtVTFzWjOgtq15eFWSjrUkKT24ZC5qWbKo0mutbJQopPDbwqy4bunOzmI3UfpWzmoxs2EbdD6yYibbcAJATOw4eJrVcNlNoCQ1B0meVec8+tXfAGMXLIrMgzGhSdQQefKk5sCSs2GVt0bzarxs1jbi1KbbCgf1bL5gaanpXmXFNrQu0ulqQ0VqKByTOkdKvvabjBVssyZTkyqBgEnU9aylapovTpS5XS4QGVtcPyCk1eMIXie5KJ4EelUQfnGrNgl2XSnUzr7a0z1MU4GYm1Ijr+tK1PHMoq2iSVe5pTD1hC3ApX6E+5qQv7DzirSEhJynWYO0117r/h0BtG59hQbpxUI9sLWm5MRvq9srw7pRARGqTAn/ABW2YT7QGkWUd4FHQGUidwNCK88WdkrUBV9sVsTZ2E8dBI6cZpeWGla9hwe130J3wBabY+9kLedRVH166R51BPL+M8ht4Crgm9GXhBgFQjX83qiXi6nvFBJ+EGB4Aax4/WlenlKU2mPyJRjwEfdKhpoVaDoOH3qSsbQCQPyKjbGoqX5QB1P7TT3+IiTB1EDThx8OPrVz+CZHXnahlMfnLz41DuPkJCfCntmu520vJabTmWZgaRAkk9BFTb/ZVb0gkNBf9q0k+SZ1rLinTZtSfRXBbVLWkbSUj5a0iA5BWP5VAHpMx9dasdyYUKH0/wAWlTaQQYIImI51dbv7O2VLWtLmdpwzkAiN6VLPGPA7HhbXJlDduUI12/alEWxUx5/npFatbuyqzZfhUpKoOoP06VDXx2bNobCu+CFTuqNdOVAs8Gw1hml2Z87aiUR/Sr2P4Kag71MXhcSgqEfGTpCUkyeYA1io5y7nB+pCx4pNUwnFrhkuWMrG0UVIpR1kpjMCJ2kUUinJ8COuwBSjKyPOifKhbVWNWgoumXy9Bmu8FP8ASg+kT8qV7P28yfiGiSQOs1YMA2xpbKGVjcaSJBHEHrJq+t4FR3RUyQgkHKI09tq8VNtSxpfLL5JKptmWYhuS1OPIW0gqQjTeOOuhrj2WWu1KSUNZZ3UowmPH7Uqz2mllZbca/SSCQRwMVdGe3Cyps4Pdud4BARACTHHNO1OwLIq2VJf5FZXHw7Mrv3s4tdlWUqRm0kFJBBHQ01csymGCFghRn3q/Xn2od+O9U3AA0HIVTbwv1NsOUjLxij3nJ8rgFRjFfuVGKd3XZ3C6kNpKlzoACSekDU0la2ciyn08Ku3ZRimz2K1KW+CApOUKCZKZ3214cKsnL2WhCXJ1owM8+RnQppQ/qEHzBqasGHiw2G5mKsmP8fNd2HGdYAAJ+GZ6HWPGsqVjd5RJJ3Nee1PIqjykypOMeX2Veac3fasiweB0/PWmwTUnd+HnXSIEeNepNxS5I4p3wWLESs1lBHFI9qpUVrV14V71oNuSR86QV2OHPKSpSBqUjf1qHFmjjTiyjJjlLkzWwXY46YQknrVpstnVZQkhPxTz9Zp7fN8osaiy2j4k6EbZTyP2qq2m/nFkkkDy+VN9+bmuAPbD+TasI2pt8p7wDhP+alu0XCFiesqlFKG3Ej4FpgGeRA/UKyvs6vVfeKlUjSPEzW0tWCyWiyFTuUgpOdRVBTEzrwI4VKo6ylBVY1vZKT6PPTyG7MI3UfX9qUum1940oK3k/tUJeYAcWArMAoweYB0PprTy5xCSrqRVE41jsHG7nQW3vZRG37/k1FJWQR0/PKn94uyegqOinYl7bBzS91EjZncon0/PWuFtBMzoNB+elMHHeWw0pWyMKcUlCdSohI8SaNqlYEW26L52XWNRecfymAnKOO8T7RVutWM7S26W0WYrgE5iSgEATpmG+m3pVgwnh9Nls6GxuBKjzJ3+tP7QyDuEmdJP+K81y2lsemo0tSiJxct5akOWcFKUpUsoWFhIUAdQUgyJAMbEEVZLmUiYbAAIB0oXsPgqJBAn/wBv2k1J2CxoaTCYn5edLathLiI3vVXdpJNVW9GUO5VvFZBPwoTqpWvADblVhxOvOiOo9qNYrA0UpcCAVBIEkmRpw5cdRS0k5Gt8FLcxY0zCGbI4DlSvQoJKVCQSQomTGxg9KbWHFabRplgngeHly2q42rDbaiVJTBMyUhKZngVDWKSsGGmmZVkTmPLh5mmyUfCASkZbj2xFKkmIFVKdK1PtKYlgkfy6+9ZZV/pZXCiH1K9wFcka0ZCdD+cqKKoJzbuzi7mBYku5pXJBk850FPMQY7U0e4acylYMCAdOME7TVK7NrawlK0ukZz+jeesVW8T29Rti1g7EZf7Rw+frXkwhKWWUT0JtKCYxvdkodM6zrPMH6zTIr/P8VYn0JtTUjRSfY8arbiCCQdxwr0cUrVeURzVOyacXmso8PlUTZX8q0nkalbMP+V9frUIBXQ5TR0vDJa/GZyrHh9qikqqy3KyXWyhSSRsDB1/emVoww8k6JJTOhoMeRRuD8Gyi37kOb9ePcoHhUBNTeIXBkSkcPppUIE0WBVAzJ2X6+MJJu4p75spKv0k/FP8AaR5etM7Xfpbb+ARPqTWi9qbztqbbPcKSy0orKzrrEbjYVi172nMuBsB/mp8cFOXLsOUnGJfsG45To27+o7HhW32K1tIswdzDJlzFXgNf8V5FQ6UmRuNq0ayXupy7zqf0n1rckfpNOK7Mg91TZGdqWIWLZbS6wPhypSVRGYgHWPQeVUpR/PtXFVFirYR1VCZO2WbB78KI6g0piq3rCgMxGqp/ONRuGlEPiNjv0FaTasDtWuFFRB02qHK4481sognKHBlFmsq3FQkEn5ePKpF9vugGxrrr41up7MG2bIQzGcJJgj9RidVb1hlrs6w4tTmihmJHUcq15HOVNUg8cVHlDB1vMroJ9v3psBuY2HvTh5UJ046UitMI8TVkSeXNjcVbezKzBVvbza5EqWPEAAfOqqlHHxqz9nC4tmm+RX0ped1jbC9Ov+xG+NO9aduMJUJqvWS1RoTrSltvfImBqToANyeVeZHIteT15Y+eB3arUhsgbknQUulU7DhTC5rtOrjhlxWkbhI5D6mnqlqQr9OgG/3FYr7YLrpETiBMIJ86LcNvSUhKtFFMj88xTfEt9CIAzKOkDf8AYVCp7xbra4yJQDpO86a0t8SsJIu7zYFR1qcoE27SJmmVvtoAJonIJJUU3tBtEWdQ5wPUisvirxja352zykfOqYE6eYr0PSfZ+TzPVL3oNk+H1+lJtp3FLpVKR/uHz+lJRB/PEVUTj/DrkWhuOJHvpV/vDsuctCkqbWJOkEfWs1sr+RwKHAzV1sXanaGVJKYUExv08KjzRybpwKIU4PYUvHs3tl3uNSnvA8co7qVyqJgiAZjXyNObT2aKWrM5LZ4jj03qWsvbspVobU8ykNICgQ2STKtJlXy6ml8W9oItLRdaSUIyGM0Zj1MaD1NLyymnYMKaplIxNdgZRkbMgeenlVUbGoqVuy3FwqSskk6iajbayULIPl4VTiTj7Jdi5u6a6PQN3Y8u3/hyG0lIUGwnuchkKA1O0byc01T70xmylOUjUjlWd3Cs95vsJ9aRva0ZnVelK+ltOglPWNkleNiD0uII8OH7VBHTQ6RWg9j+GUW20OpcWQhCM2UaFRkDQnYCrpfXZ7YWXSkhOoB+I66+da8ksXi0dqpltvDG1kbsyu/UAMsFBBIVIiBG815itq0laigEJJJSOQnT2q74hzuWfYkZfcVQQknb2ovTW1cgctJ0ggNXPC7uayqR/cPUVA2HD61kZhlHufKr3hiyNNKDaiBPD7mu9Rki1SNxQd8mZLaIJB4GKOxZVLMJEn83rekdm1mtKgpKEzz+9QuMrhRdoSVITCpylIAEjgeRrP8AkuuI/k76KT5ZS7DdfctydCePEnoOVW3BywtJSXDn4669IrO70xApxWhgbf4p9g+1FDilSZEfOl5sMtHJ9hwmtqRsyk3gGVBLi3GwDslOYDkDEqrEb0t3eOKOw2136z1rXrJ2uN2VkpdbUopJCSkjXlmnbx1rGbwvLvn3HSAnvFqXA4SZihw41xLl8f2Dc/dqR7hlUDfbz/yfalbUNAnz+nsPnTZTkEnjPzopd1mvQSskscMRAB6j2qXwTaA3bm52VKfXb3FQXeChatBBBBhSTIPhQ5I7Jr5DhPVpnoxNlmD5U1vVtTYK0pzLJSEg6aGJ14TSWFL9TabOhwbkajkobiKmXm8yk8hrXia1wextfJG3Ffj7xKC2hDiFZVNqWQRtqDlgp21FS38W8RCrMrX+hSVbeMUxvKxkLDiNx9wfSRTqzX67l/RJ2JCwRzMg6inqSuugXGXcaf8AgjbU8NCmyvKKjAOVIk68SehqsYhxEuzIClMBJWJSlS5URMDRI5/KrNbsQuwAITExESNdNhyJquW2yKdWFqEq2SVa5RyTSm438jVCVc0g+FWn7UsLfAQgahsTJ/uPAdKlcTXWlISEzmOm/r5RTq5iEJHT3qKxPe6U51k6IB9ax0/ADfJmmNHgnKgbzJ8BVYKuFOLxtpdcUs8T7U2SnevZww0gkeRmnvNsUYOnn9KF07fmxiuX05/IUV1XzPzpguzkCTWjXr2YpRdybWl4qMAqSUwNZ2M1m6TVwsFttdqsncBxa0I/SjhoOm9Seo2VNOijDTTRUVfep99cWMD/ANR70zsmHH3T8Lao4kiPn+aVMYrsQZZQgHWQCDxgVuTJGUoxsCKaTZVWnSlQUNxU3bWA80HANQP803w5h9y2PoYaErWY1MAcyT4CtGf7K37GjKpaFpVxTO/Ea0Waajz8GY1fDM5uLQKPhUa4qVKPMzVwtOFXLMhRMGZNU5xBBg78q7FJTbaOmtUkSFzXg6y6lTSlJXOhQSDr1HyrQF2Bb0OO94VqAJKs0+c1Vuzm+GLNbmnbQJbSTOmbKSIBjpW52rtTu0K/6ufTcIKvKSN6R6nHu+6DxT18WUDBl/N2pJbWmCNCDqDVhvLs0SxZ1vMpTISVlAGpAEmD4TpVAwXbGg+UAjUeGxGxrV+/tr7KmGVIIKcpUdCEkRBV11G1TyjFScaY1NuKfBi6LaskqMITwHHzqEt14lS5SSANo086eYusz7D62Xk92pJ/TM6HUEEaEEVAE16OLGkrZLkm26PQXZXiNH8OFOr4QTyI3mqd204uatTrSGHM6GgZI2KieHlxqGwU6RZ1weJPtVKfV8R8TScMHs43wnYeRqk/LCLOtSmHbVldg7K0qKqeuixJbT3q+Gonh+9U5mtaF47sksZWQpCSAYUR61F3bh5axmX8IjQHQn7Vp2GLe3a0gFHL9Qqz4r7PLN/COOBa2ihBUVCIMCYIjyqGOSeuqXRS4xUtmec7a3CjEUgacWgDlp1pCvQh9qJcn3OgJrga5VdPpTAEWLC2J12RcpkpJ1FbJhzESX0A89vtWAWZ2FA1oGGbWpvQfpMEdK8r1UEpbI9P007jTNgCZFENhCuA8/8AFQV1X9EBfr96mVXgkJmftSouL5ZTT8DS02ZKf5RTB5sb08etYUJ+tU7EuKkMpKUmVHh96XVukG+FyHvbEQbKUJ/VE+HU1n+K8R98e7QfgG55mo633utRVrqrc/QVGH51fh9PT2Z5+fPxrE6jJ2oBrXTVxCdOtATXT4UUmto4Ok1uvYpbbG3ZF94ptLpVKisgGOETWEJp7Y7QUqTHNPzqfNHZcDcTq7NlxbjSz2dai2mQsmIEelZ1fT/8YC6nQiYHHzpvix/Nk8/kKZ3Fa4UUH+bbxqTHiqH1F2OnO5a+A2HcQOWN9D7UBaDpOx4EEcQRNaHbe1O0WtAUpKG0J2CZ1PMkn2rLrys2RZ5HUU/sb02dSR1FPyxUopryLh7XyPL3xs68YMZfnTS0Nh5GdO4+nOoWpS4lnMU/1CfStljWONx4MU3J0yMzU/sScySev0FI3lZS24oERxHhT26W/g24n6UcmpRTBiqk0J3FacryTO+nrWo4c7QHLGpUp71ChsTlMjkfOsxsNwuEhR+HaOelXlGHVO2eUancTpwqbM4/UTTG409aZUsbYrVeFqU+tIRoEhI1hKZgTx8dKrtP7Vc7yCczaxqZ0NObmw4t5wAgpTxJ09BVe8IxuyfWTZJYItpzKaAnMJ/alr07OrSVlTSQtKjIA314a1MqtlmsJQkD4tNAJPiTUleHaumzpAYSlbnNQ0Hjz8PeoPqZN7xrsq0jrUn0V1js0eaActGVMa5TpH9x+1RdvtbObKV5kj+kSJ+tNr/xdabYqX3lr5AmEieSRoBUK5VUcU29psU8iSqKLRYMaKs+YM7HY8vCaj72xVaXxldeWpA2QVHKPBMx7VCJOhoxVM02OGKdi5Tk1QLhNFihmRR2m5P0pr6AQkfSgIpV9vLSdacw3dxH+fWtlwPcbNrs6F2dYCgAFtLOyhoci+ROoBGx3rGga0Dslxa3YrUe/OVp1MFUE5FD9KoGsbpPiOVJy41NVIPHlcHwaLacIvIGiFeXxe4moK33daEyMrg8ARWm2THFgc/Ra2D0LiUn0VFHexbY0mDbGAeXfI+iqm/4kfDKV6lmJv2K2qlKQ8RyCT9BTF7AFrIzOIKBxK9D5I1Wo+Vbbe2L7GyP9W1tDjGfMT/tRJ9qzrEva1ZhIs7a3TtmUO7T7/Er0FHH06i7Ml6hszG/mWWv9JsKUrdxxxOUz/ShH8g57k6VCgU4t1tU64pxZlSlFR8T+RSeWE7fq2PQb1UuES3YRs6+vyoh3o21EokcCKCKFFCa0wUZdSEkGZOx+9HsiJWkdRTcVyTyoGuwrJrES5KR0qKamRG4OlEU8TuZjnrU1hS8m2LWw66nOhtaVKTuSAeAO/ODypaWkaCb2lZJ2q5nHWhmbUlW4lJHpPCmNhu1xsKDiSnbetqxJ2j2J5pHdKLhBknKRGm3xCs9xDiJm0IKW4kcqh3km4rlFCSfufZnjifiPifnWodlHZqi2IVaHHClKVEJSgCSeJJOw6DeswcTBg71O4ZxfabIqGHVthR+ICIPiCD7VZkTcf2ERfJpWJsDWZtwoWc2XYk61TLTY22lZWyMo86jMU4gddUMy1EnUmd/Go2z3vCfiEnnUMME9bT/AAUvJG6Ya2X6teg+EdN/Wrz2a4kVq0sExx3086zRGpirbh1/+GWk8T7+NU+oxxUKQnFNuVs3S9Lksi7GpxQSCEFWeYIIB+ukViS71W2gkgJJ8/StTwq6za1BDnETG0kcPnVO7asNMWVTKmTl7zNLUzERChOomSPKpsaWSnX7DJtxtXZltofK1FRMlVI5aOa5Sa9VdEfYmqjGgUNaNWnCZoQIFFIo4+laccKBZo6RRCdaw4GJjWnKLMC0pUaoUmfBQI+YpvT+605g6jiptRHighY9gaGfRq7GSU0shzrSKaGiOFzaTQfxRnf8FJRNFyxXUjgVPkGgUqaK7QTXVRhzaCohI1KiABzJMCnF4gd5lTqlsBAP9v6j5qJPnTq6UZEuPn/xDKjq6sEJ/wDkZl/7RzqMArO2b0jiDRCKWjSkzvRGBBvQzrQkVzlccDlooPSjjUUVFccwpGtGSaAjnQnb0rjiQYvMhsoJMkaUldrkODrpTRI1k0+unJ3zfeGEZk5ugnWkyioptDFJtpBr1YIXMHUU3sRhafGvQuJcEXa7YwppLYMAocQrVXiZ1rIbfgpTKswXKRrEa6VN9eKWsnyN0beyIC+P1DwNR8VI3m8FKgcKZRVOP7VYufMmTV33ItC5cTljnSS7wm0JP8oMDz0qzdqFvbFtcbsxBbEfp1GaPiCTymqhdt1qdVpoBuaSrcXLIFwmoxLqu1KQ0FJMb6jgdxBFUe13i46oqcWpRjdRKj6kzWqXG1Z1MqbXBIGonXl5bVll6IQHlpbMoCiB15x0qf0ji5ONcjM8XSkNEiTR+MUCRRzXpkgmrhXUZXCiitOEyN6UT9KJFKIrjgCdKKkUKqFNYYGp9cdoCLQ0o7ZwD/ar4VeyjTGuSa58oIXtdlLbikHdClJ9DHyikYqXxNKnEPEz37bbk9YyL88yT71Ec6GLtHMAUJVz8/35V3GiGjMOcGnnRSKUWdKe3SkJJeUAUsgKg8VnRA9dfBJrG6VnLkPfR7sIs4/8QlfV1cFf/wAgJR/s61GJo6nMxJOpMknmTvRIrEqRrYbhRF0cGirFEcFTXK2oEGjxXHBW6HLvRUnwpQ+FccInejKNco60I2rjgh+VHCqCa41lHInrjty0pJC1ADYSY9KUaxE44opUo5Tt/mmF1qlKhUfOU6aEGpPpRlJ2h+7SQtbmsqzyOv3pAKqYswS+Mp/V+bUxtV1LQqCknrFHDIvtfZkoPtF7vywtgmG0DwSPtSd3tgM6ADQ7CONDXV5r/pobH7ipWN0hbxBMwvWelRYH55Chrq9PD9z/AB/piZ/agU/SjV1dTxQDm1ESa6urTDjt60YbeVdXVwSANHbFdXVgJyfz1oDx86CurjSavD/tLIf/ANA8g5t7n1NQ6xrXV1DHo5gjfyoANfKurqMw5e1SLn/Yp6vuT1htET4SY8TXV1BLtBIijwoRufCurqMFgpoXR86CurjvAknejHahrq40TG9Lx9K6urjkJfeiq2rq6uODcPSuIrq6uOQ+ujj4Cmr36j4mgrqR+uQf6UPrl/6rfiPrV4cTrXV1ed6r+qv4LvTfaf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UGBcYGBgYGBoWHhsaGBgaGhofFxgXHCYfGBwkGhgWHy8gJCcpLCwsFx8xNTAqNSYrLCkBCQoKDgwOGg8PGiwkHyQtLCwsLCwsLCwsLCwsLCwsLCwsLCwsLCwsLCwsKSwpLCwsLCksKSwsLCwpLCwsLCwpLP/AABEIALIBHAMBIgACEQEDEQH/xAAcAAAABwEBAAAAAAAAAAAAAAABAgMEBQYHAAj/xAA9EAABAwEGAwYFAgUCBwEAAAABAgMRAAQFBhIhMUFRYQcTcYGRoSKxwdHwMuEUQlJy8SOCFSQzNENiknT/xAAZAQADAQEBAAAAAAAAAAAAAAACAwQBAAX/xAAsEQACAgICAQMDAwQDAAAAAAAAAQIRAxIhMUEEIlETMoFCYXEzkaGxFCNS/9oADAMBAAIRAxEAPwDIbBaMiwfI+FTd4XA44QtI0I1mnOGcKKWc7iYA2B08yKnn79bQru5EbSePlyqLJm9/sHRh7fcFuLCq7QyW1GYEExp0pvZ+yR/vDMqSOCRJI68queH7OgJzsuSTrvNXuy2xyytKcebJREkohREc08qnjOdunSGSUavyYhelnFmluMqk7giMvrxqvN4iU2uW9I56zUr2lYrRbrYXW0lKAkJE7mOJA46+1U8r5VbiwrXkRObvg9Ddl9uZtrK1LCcySAUnw361lXanYWmrxdQyrMnQnXNlUR8SZ6E1FYVxCuzuEAwHND48DTjEVxvKcLqUKUFakgbGlQisU6fC+fkKTc42Vo1P3RdYSnvHfETw8aZXLdKnXBIOVOqvt49KdYktnxBpOyd/GnzlvLRARjqtmW7DGPwFhoolJ0TNa81ZbFabIe87spUk5ySEqTprrMivMt1tLU4ko4KGvnzrUf8Ag6bUEpcP0qPLGOOXHkdGUpx5MyvaypS+tDRK0hRCDxIB6dKfWC4svxu6Rw+9afcfZSkrORYEDUq+KqN2k3I/ZHw06UlBGZBRMEdQdZ6U5ZHKorr5A0UefPwQtuv9Uw18ITx4mOXIVLu4wcU2kNqUNpgx4yarNmsGbVUgb+n0oLU+E6D0H341ssMZNIOE3G2ycteLrUtvul2lYb/oCifUDU+tQLi0DZSieM6a+tMlOTvRZp8cSSEym2S91389Z1hbLy0GIkKI8vYU9t+N7a6QVvrOkTPDrVc50IcI2rnii+WjFkaJ668UKQr4xmBM661LqvVFpWhAVkRMqSdM0bDwqmISD0oxBSd6TL08W7XDHLM0qZrvfZ0ZUmAjeDGsaU0wxitan3UFRUgARqd9jVew1f0sLan44JTPGRU72fYKflanEKSFRB4nfaoJ4lCLUu/A+M7aoX/4V3tuLhnKmd+Z5e9TFnxSGrSGEanLMco1M1KOXMtoKTkKSdpHv1qjWC4nGrat5wblUeBEa0pLa78IZdVXk2S68T2VSMq3G0LA+JCiArjsDv5VA3v2gMutOWZKFFa0FOsZcp0neT4RWVXraM14twdI+U1fMDX3Y2bQpL+VLqkjIpSZ04gGNKo3lUV+3wIcVy38lLufDLrT6xAIUND58eRqRunB7rdoWs6hatIHntWg4lv+ypWFJUnbUjQUhcOKmysORmRB1HzFKlJuVN8dWMSVWv7GQ49YWHgFJUnc6gjfxqr9ya3nEuMbBaHQFFMpBHxgAnXziKn7twTdz9mBDLawsSVJ0M9FJOlWYsjXsXjyTTj+pma9hmHw7alvlQ/5cJhMAklYUAegEb861jGVsShsBSZBmsHvO3quy8XRYnTDaylKgZkb5VcFgHTyqw3n2jPFCVWiFEgCE6a8dKHK21S8m40rt+B/fl4td2ckBUVlF4NLCzJJqzXxbP4lKVtaQZ8ehpoEhcE6GsxXHlhz56PQVjuiyPWeVBJBBzKmCNOfCvNF/hItDoQrMgLUEq5gGBVxu/F3eJUzrAEAnltHWqFeLWR1aeR08DTfTfdTVcC8vV2SOHcQLszqVgnKD8QB3Fbi72k97ZVZUBRKYmdDIiY+lecwaseFL7KCWidFbUWfE62i/wCQcU10yDta/jV4n50gKmL5udYcKkpJSoyCBMc6dXLhZSxnc0SNgdCfHpTvqwjG2Bo3Lga3Hd+Y51bDbxrTcNYnaWMih0B61n1424H/AEmRPAkaCnVxKFmIU4ZEzB+nOpMsfqLZ9+EPg9HSN3ewHZ1MK7sBDikkhfDMRpmHEVgisKuZ1l7QhSpg7kHnw2rccP4ubtDaEBWUKgTPA/Kq/wBruE2mrEXmlFspUAUzosHx1kUEG+48fJ0l/wCufgyW1Xqlo5WgDB34D71IXnejqEpdQog8eWoqtWayqcWEp4+1X26LkbWwWnFagR16ECm5tcdN/kzHtK0vwKXD2l2hpHeJIUrYpIkHx10qLxLiNd4OJceiUiNBAA5JG5qJt93904WUKkJ1Ufp40KlBKJHLhWwhGXuQTbXA3vG1ACB+ePPwqDWSd9/3pxaDmMzSCUztP51qqKoRN2EIoOVCTFADTBZ1BNDQKrTAwP5+b06UmU7/ALfYU0pVpzh+ChaCTFLO+UKCknUGRW9dnGOe+bCSn4kxImsBNSVx3+5ZXM7Zj5VJ6jE5q12h+Kajw+j03fNqW4kBtoqIkjaSY9qy+2YiWu1Fh1pTSkzooQduXIjWaseHu0tKWw44nMCIOUiQd+PCqViDExvC80vNN5EtgI+LeNdVRx12qOtouUuxzerUV0RrzH/Pk7BKAR505as2Vxby9IEDoB96vTWD0uFLp3AGnnU2cGNvJGZHEaxppSnNtpJeBiikrZmVpR3zXeOaJgEA8hzprcmIMzi0I/6YAk9elW7tNwgqz2XMlYU3soRBHLoRpWf4ZbCWVr4zPkBTdKg77+Be1vgQv27Ataltamduf71CIvJxAKQogcpI9hTu6rU4XQlKSvvFfpAJJJP8oGpNXhjs8zrCn2y2YEpVKT5iqNvp+2fIrXflGe3egrdSOWp8qc4hteZQTwT8zVwv3D7VlBLcTxHOs7tDhUok7k03HL6ktvgF+1UObuvJTR5p4j7dautjsiHUhadQelUAVtvZze90t2FCXy0l2VZ+8EknTWeURS/Uwuq4CxyrsyllJYtI/pUdPA0GJ2IcCh/MPcftUoq51vtBWgUNfMcPant6YWeeZBQnMRBjbyrVkSkm/wCDHBuLRRAKmbruf+degGoH3qWurBLo+N1MRsDw6k7UN5Mg/CVQgb8J/amSzKT1iwYwr3Mt2GMR2dYCDqdttJrSLJhSyWmznMmQoEEpJSU+Y2NYRc18sWdfTjA9613DT7FqKPihK94OWdNtOdRyhpPrgentGrMpxFYm7C4tCDmhRCTzHWOlVK0WtSzKj+dK1jtuwtZrOGnWjlcWSlSM0ykCcwB2106zWREcqvwx9vPZLklz+xoFhtndspjiE1XsT3w84spW6tSRBSFLUoDwkwKtWD7pS+0EunURpMeFSj/ZoSvvUpU6E7ACYjpxqGM4wm7RTKLlFFLuWyBlour0JE68Bw86bMvqBU7Jzr26DgBQ3zby653aZCUmNdJPUcBXP7AA8wPzgKclfL8nR/0ItfETrrxUTuZozgCjl4TPkP3+VGACRA04z8/b50WxonXYREcNPz3qihbY0cYzHaEgT+eO9N3GISSdOHrr5aVOuNwNQBxNRy/jgn9IJ8zm5fTpXJnNEGoamg1qYVdJKyAeJj3ik/8AhcGJ1Ee/+DTN1QvRkd3elAETU6LqB47geuyo9vWkbVdcbawT6QCPagWTwN+j0RGXpSqGZ25T+eFOv4fLJMfn571wcCdRp9/8Gj2sW4V2M1pMTz+Y/JohOtKuuSKSol0LZL3BeJSsJJ0VpHXhWl3ZYkWRlTq4kyon7Vj7a4NXu9MUotFgCBouAlQ4SDv5gV53qsTbSXT7LMMuH8luwvid98KU2kqGY5REkgb6DatAu/FCu4hTSkOAEcInn+1Ubs1xMxYLL/rykKSDmCcx46QNeNJYlx3/ABBUuzAhKoCZEE8JIG09anitLlB/KCb2pSQx7SL9tTwSypRUknQJAGvEqiozCmH4BbcV+rWPHcVNWy0JS1mcMr+fhWa3jfT3fTmKSk/CAYjlRYlPKtUZPXG9jQrtwk7d9tbtTDZfQgklsfqhQg5fLbwp1intHNqVlaaU0GwUnPGaTEyBsBHjrQdnfa420FItkjbK4lObbgoDXzFQeLcQNWu1PPMpKUGBJEFWUASRzNG4PjYBNX7SoPX64p0laipMxHTnRL1sQjvE7HePnUYtVTFzWjOgtq15eFWSjrUkKT24ZC5qWbKo0mutbJQopPDbwqy4bunOzmI3UfpWzmoxs2EbdD6yYibbcAJATOw4eJrVcNlNoCQ1B0meVec8+tXfAGMXLIrMgzGhSdQQefKk5sCSs2GVt0bzarxs1jbi1KbbCgf1bL5gaanpXmXFNrQu0ulqQ0VqKByTOkdKvvabjBVssyZTkyqBgEnU9aylapovTpS5XS4QGVtcPyCk1eMIXie5KJ4EelUQfnGrNgl2XSnUzr7a0z1MU4GYm1Ijr+tK1PHMoq2iSVe5pTD1hC3ApX6E+5qQv7DzirSEhJynWYO0117r/h0BtG59hQbpxUI9sLWm5MRvq9srw7pRARGqTAn/ABW2YT7QGkWUd4FHQGUidwNCK88WdkrUBV9sVsTZ2E8dBI6cZpeWGla9hwe130J3wBabY+9kLedRVH166R51BPL+M8ht4Crgm9GXhBgFQjX83qiXi6nvFBJ+EGB4Aax4/WlenlKU2mPyJRjwEfdKhpoVaDoOH3qSsbQCQPyKjbGoqX5QB1P7TT3+IiTB1EDThx8OPrVz+CZHXnahlMfnLz41DuPkJCfCntmu520vJabTmWZgaRAkk9BFTb/ZVb0gkNBf9q0k+SZ1rLinTZtSfRXBbVLWkbSUj5a0iA5BWP5VAHpMx9dasdyYUKH0/wAWlTaQQYIImI51dbv7O2VLWtLmdpwzkAiN6VLPGPA7HhbXJlDduUI12/alEWxUx5/npFatbuyqzZfhUpKoOoP06VDXx2bNobCu+CFTuqNdOVAs8Gw1hml2Z87aiUR/Sr2P4Kag71MXhcSgqEfGTpCUkyeYA1io5y7nB+pCx4pNUwnFrhkuWMrG0UVIpR1kpjMCJ2kUUinJ8COuwBSjKyPOifKhbVWNWgoumXy9Bmu8FP8ASg+kT8qV7P28yfiGiSQOs1YMA2xpbKGVjcaSJBHEHrJq+t4FR3RUyQgkHKI09tq8VNtSxpfLL5JKptmWYhuS1OPIW0gqQjTeOOuhrj2WWu1KSUNZZ3UowmPH7Uqz2mllZbca/SSCQRwMVdGe3Cyps4Pdud4BARACTHHNO1OwLIq2VJf5FZXHw7Mrv3s4tdlWUqRm0kFJBBHQ01csymGCFghRn3q/Xn2od+O9U3AA0HIVTbwv1NsOUjLxij3nJ8rgFRjFfuVGKd3XZ3C6kNpKlzoACSekDU0la2ciyn08Ku3ZRimz2K1KW+CApOUKCZKZ3214cKsnL2WhCXJ1owM8+RnQppQ/qEHzBqasGHiw2G5mKsmP8fNd2HGdYAAJ+GZ6HWPGsqVjd5RJJ3Nee1PIqjykypOMeX2Veac3fasiweB0/PWmwTUnd+HnXSIEeNepNxS5I4p3wWLESs1lBHFI9qpUVrV14V71oNuSR86QV2OHPKSpSBqUjf1qHFmjjTiyjJjlLkzWwXY46YQknrVpstnVZQkhPxTz9Zp7fN8osaiy2j4k6EbZTyP2qq2m/nFkkkDy+VN9+bmuAPbD+TasI2pt8p7wDhP+alu0XCFiesqlFKG3Ej4FpgGeRA/UKyvs6vVfeKlUjSPEzW0tWCyWiyFTuUgpOdRVBTEzrwI4VKo6ylBVY1vZKT6PPTyG7MI3UfX9qUum1940oK3k/tUJeYAcWArMAoweYB0PprTy5xCSrqRVE41jsHG7nQW3vZRG37/k1FJWQR0/PKn94uyegqOinYl7bBzS91EjZncon0/PWuFtBMzoNB+elMHHeWw0pWyMKcUlCdSohI8SaNqlYEW26L52XWNRecfymAnKOO8T7RVutWM7S26W0WYrgE5iSgEATpmG+m3pVgwnh9Nls6GxuBKjzJ3+tP7QyDuEmdJP+K81y2lsemo0tSiJxct5akOWcFKUpUsoWFhIUAdQUgyJAMbEEVZLmUiYbAAIB0oXsPgqJBAn/wBv2k1J2CxoaTCYn5edLathLiI3vVXdpJNVW9GUO5VvFZBPwoTqpWvADblVhxOvOiOo9qNYrA0UpcCAVBIEkmRpw5cdRS0k5Gt8FLcxY0zCGbI4DlSvQoJKVCQSQomTGxg9KbWHFabRplgngeHly2q42rDbaiVJTBMyUhKZngVDWKSsGGmmZVkTmPLh5mmyUfCASkZbj2xFKkmIFVKdK1PtKYlgkfy6+9ZZV/pZXCiH1K9wFcka0ZCdD+cqKKoJzbuzi7mBYku5pXJBk850FPMQY7U0e4acylYMCAdOME7TVK7NrawlK0ukZz+jeesVW8T29Rti1g7EZf7Rw+frXkwhKWWUT0JtKCYxvdkodM6zrPMH6zTIr/P8VYn0JtTUjRSfY8arbiCCQdxwr0cUrVeURzVOyacXmso8PlUTZX8q0nkalbMP+V9frUIBXQ5TR0vDJa/GZyrHh9qikqqy3KyXWyhSSRsDB1/emVoww8k6JJTOhoMeRRuD8Gyi37kOb9ePcoHhUBNTeIXBkSkcPppUIE0WBVAzJ2X6+MJJu4p75spKv0k/FP8AaR5etM7Xfpbb+ARPqTWi9qbztqbbPcKSy0orKzrrEbjYVi172nMuBsB/mp8cFOXLsOUnGJfsG45To27+o7HhW32K1tIswdzDJlzFXgNf8V5FQ6UmRuNq0ayXupy7zqf0n1rckfpNOK7Mg91TZGdqWIWLZbS6wPhypSVRGYgHWPQeVUpR/PtXFVFirYR1VCZO2WbB78KI6g0piq3rCgMxGqp/ONRuGlEPiNjv0FaTasDtWuFFRB02qHK4481sognKHBlFmsq3FQkEn5ePKpF9vugGxrrr41up7MG2bIQzGcJJgj9RidVb1hlrs6w4tTmihmJHUcq15HOVNUg8cVHlDB1vMroJ9v3psBuY2HvTh5UJ046UitMI8TVkSeXNjcVbezKzBVvbza5EqWPEAAfOqqlHHxqz9nC4tmm+RX0ped1jbC9Ov+xG+NO9aduMJUJqvWS1RoTrSltvfImBqToANyeVeZHIteT15Y+eB3arUhsgbknQUulU7DhTC5rtOrjhlxWkbhI5D6mnqlqQr9OgG/3FYr7YLrpETiBMIJ86LcNvSUhKtFFMj88xTfEt9CIAzKOkDf8AYVCp7xbra4yJQDpO86a0t8SsJIu7zYFR1qcoE27SJmmVvtoAJonIJJUU3tBtEWdQ5wPUisvirxja352zykfOqYE6eYr0PSfZ+TzPVL3oNk+H1+lJtp3FLpVKR/uHz+lJRB/PEVUTj/DrkWhuOJHvpV/vDsuctCkqbWJOkEfWs1sr+RwKHAzV1sXanaGVJKYUExv08KjzRybpwKIU4PYUvHs3tl3uNSnvA8co7qVyqJgiAZjXyNObT2aKWrM5LZ4jj03qWsvbspVobU8ykNICgQ2STKtJlXy6ml8W9oItLRdaSUIyGM0Zj1MaD1NLyymnYMKaplIxNdgZRkbMgeenlVUbGoqVuy3FwqSskk6iajbayULIPl4VTiTj7Jdi5u6a6PQN3Y8u3/hyG0lIUGwnuchkKA1O0byc01T70xmylOUjUjlWd3Cs95vsJ9aRva0ZnVelK+ltOglPWNkleNiD0uII8OH7VBHTQ6RWg9j+GUW20OpcWQhCM2UaFRkDQnYCrpfXZ7YWXSkhOoB+I66+da8ksXi0dqpltvDG1kbsyu/UAMsFBBIVIiBG815itq0laigEJJJSOQnT2q74hzuWfYkZfcVQQknb2ovTW1cgctJ0ggNXPC7uayqR/cPUVA2HD61kZhlHufKr3hiyNNKDaiBPD7mu9Rki1SNxQd8mZLaIJB4GKOxZVLMJEn83rekdm1mtKgpKEzz+9QuMrhRdoSVITCpylIAEjgeRrP8AkuuI/k76KT5ZS7DdfctydCePEnoOVW3BywtJSXDn4669IrO70xApxWhgbf4p9g+1FDilSZEfOl5sMtHJ9hwmtqRsyk3gGVBLi3GwDslOYDkDEqrEb0t3eOKOw2136z1rXrJ2uN2VkpdbUopJCSkjXlmnbx1rGbwvLvn3HSAnvFqXA4SZihw41xLl8f2Dc/dqR7hlUDfbz/yfalbUNAnz+nsPnTZTkEnjPzopd1mvQSskscMRAB6j2qXwTaA3bm52VKfXb3FQXeChatBBBBhSTIPhQ5I7Jr5DhPVpnoxNlmD5U1vVtTYK0pzLJSEg6aGJ14TSWFL9TabOhwbkajkobiKmXm8yk8hrXia1wextfJG3Ffj7xKC2hDiFZVNqWQRtqDlgp21FS38W8RCrMrX+hSVbeMUxvKxkLDiNx9wfSRTqzX67l/RJ2JCwRzMg6inqSuugXGXcaf8AgjbU8NCmyvKKjAOVIk68SehqsYhxEuzIClMBJWJSlS5URMDRI5/KrNbsQuwAITExESNdNhyJquW2yKdWFqEq2SVa5RyTSm438jVCVc0g+FWn7UsLfAQgahsTJ/uPAdKlcTXWlISEzmOm/r5RTq5iEJHT3qKxPe6U51k6IB9ax0/ADfJmmNHgnKgbzJ8BVYKuFOLxtpdcUs8T7U2SnevZww0gkeRmnvNsUYOnn9KF07fmxiuX05/IUV1XzPzpguzkCTWjXr2YpRdybWl4qMAqSUwNZ2M1m6TVwsFttdqsncBxa0I/SjhoOm9Seo2VNOijDTTRUVfep99cWMD/ANR70zsmHH3T8Lao4kiPn+aVMYrsQZZQgHWQCDxgVuTJGUoxsCKaTZVWnSlQUNxU3bWA80HANQP803w5h9y2PoYaErWY1MAcyT4CtGf7K37GjKpaFpVxTO/Ea0Waajz8GY1fDM5uLQKPhUa4qVKPMzVwtOFXLMhRMGZNU5xBBg78q7FJTbaOmtUkSFzXg6y6lTSlJXOhQSDr1HyrQF2Bb0OO94VqAJKs0+c1Vuzm+GLNbmnbQJbSTOmbKSIBjpW52rtTu0K/6ufTcIKvKSN6R6nHu+6DxT18WUDBl/N2pJbWmCNCDqDVhvLs0SxZ1vMpTISVlAGpAEmD4TpVAwXbGg+UAjUeGxGxrV+/tr7KmGVIIKcpUdCEkRBV11G1TyjFScaY1NuKfBi6LaskqMITwHHzqEt14lS5SSANo086eYusz7D62Xk92pJ/TM6HUEEaEEVAE16OLGkrZLkm26PQXZXiNH8OFOr4QTyI3mqd204uatTrSGHM6GgZI2KieHlxqGwU6RZ1weJPtVKfV8R8TScMHs43wnYeRqk/LCLOtSmHbVldg7K0qKqeuixJbT3q+Gonh+9U5mtaF47sksZWQpCSAYUR61F3bh5axmX8IjQHQn7Vp2GLe3a0gFHL9Qqz4r7PLN/COOBa2ihBUVCIMCYIjyqGOSeuqXRS4xUtmec7a3CjEUgacWgDlp1pCvQh9qJcn3OgJrga5VdPpTAEWLC2J12RcpkpJ1FbJhzESX0A89vtWAWZ2FA1oGGbWpvQfpMEdK8r1UEpbI9P007jTNgCZFENhCuA8/8AFQV1X9EBfr96mVXgkJmftSouL5ZTT8DS02ZKf5RTB5sb08etYUJ+tU7EuKkMpKUmVHh96XVukG+FyHvbEQbKUJ/VE+HU1n+K8R98e7QfgG55mo633utRVrqrc/QVGH51fh9PT2Z5+fPxrE6jJ2oBrXTVxCdOtATXT4UUmto4Ok1uvYpbbG3ZF94ptLpVKisgGOETWEJp7Y7QUqTHNPzqfNHZcDcTq7NlxbjSz2dai2mQsmIEelZ1fT/8YC6nQiYHHzpvix/Nk8/kKZ3Fa4UUH+bbxqTHiqH1F2OnO5a+A2HcQOWN9D7UBaDpOx4EEcQRNaHbe1O0WtAUpKG0J2CZ1PMkn2rLrys2RZ5HUU/sb02dSR1FPyxUopryLh7XyPL3xs68YMZfnTS0Nh5GdO4+nOoWpS4lnMU/1CfStljWONx4MU3J0yMzU/sScySev0FI3lZS24oERxHhT26W/g24n6UcmpRTBiqk0J3FacryTO+nrWo4c7QHLGpUp71ChsTlMjkfOsxsNwuEhR+HaOelXlGHVO2eUancTpwqbM4/UTTG409aZUsbYrVeFqU+tIRoEhI1hKZgTx8dKrtP7Vc7yCczaxqZ0NObmw4t5wAgpTxJ09BVe8IxuyfWTZJYItpzKaAnMJ/alr07OrSVlTSQtKjIA314a1MqtlmsJQkD4tNAJPiTUleHaumzpAYSlbnNQ0Hjz8PeoPqZN7xrsq0jrUn0V1js0eaActGVMa5TpH9x+1RdvtbObKV5kj+kSJ+tNr/xdabYqX3lr5AmEieSRoBUK5VUcU29psU8iSqKLRYMaKs+YM7HY8vCaj72xVaXxldeWpA2QVHKPBMx7VCJOhoxVM02OGKdi5Tk1QLhNFihmRR2m5P0pr6AQkfSgIpV9vLSdacw3dxH+fWtlwPcbNrs6F2dYCgAFtLOyhoci+ROoBGx3rGga0Dslxa3YrUe/OVp1MFUE5FD9KoGsbpPiOVJy41NVIPHlcHwaLacIvIGiFeXxe4moK33daEyMrg8ARWm2THFgc/Ra2D0LiUn0VFHexbY0mDbGAeXfI+iqm/4kfDKV6lmJv2K2qlKQ8RyCT9BTF7AFrIzOIKBxK9D5I1Wo+Vbbe2L7GyP9W1tDjGfMT/tRJ9qzrEva1ZhIs7a3TtmUO7T7/Er0FHH06i7Ml6hszG/mWWv9JsKUrdxxxOUz/ShH8g57k6VCgU4t1tU64pxZlSlFR8T+RSeWE7fq2PQb1UuES3YRs6+vyoh3o21EokcCKCKFFCa0wUZdSEkGZOx+9HsiJWkdRTcVyTyoGuwrJrES5KR0qKamRG4OlEU8TuZjnrU1hS8m2LWw66nOhtaVKTuSAeAO/ODypaWkaCb2lZJ2q5nHWhmbUlW4lJHpPCmNhu1xsKDiSnbetqxJ2j2J5pHdKLhBknKRGm3xCs9xDiJm0IKW4kcqh3km4rlFCSfufZnjifiPifnWodlHZqi2IVaHHClKVEJSgCSeJJOw6DeswcTBg71O4ZxfabIqGHVthR+ICIPiCD7VZkTcf2ERfJpWJsDWZtwoWc2XYk61TLTY22lZWyMo86jMU4gddUMy1EnUmd/Go2z3vCfiEnnUMME9bT/AAUvJG6Ya2X6teg+EdN/Wrz2a4kVq0sExx3086zRGpirbh1/+GWk8T7+NU+oxxUKQnFNuVs3S9Lksi7GpxQSCEFWeYIIB+ukViS71W2gkgJJ8/StTwq6za1BDnETG0kcPnVO7asNMWVTKmTl7zNLUzERChOomSPKpsaWSnX7DJtxtXZltofK1FRMlVI5aOa5Sa9VdEfYmqjGgUNaNWnCZoQIFFIo4+laccKBZo6RRCdaw4GJjWnKLMC0pUaoUmfBQI+YpvT+605g6jiptRHighY9gaGfRq7GSU0shzrSKaGiOFzaTQfxRnf8FJRNFyxXUjgVPkGgUqaK7QTXVRhzaCohI1KiABzJMCnF4gd5lTqlsBAP9v6j5qJPnTq6UZEuPn/xDKjq6sEJ/wDkZl/7RzqMArO2b0jiDRCKWjSkzvRGBBvQzrQkVzlccDlooPSjjUUVFccwpGtGSaAjnQnb0rjiQYvMhsoJMkaUldrkODrpTRI1k0+unJ3zfeGEZk5ugnWkyioptDFJtpBr1YIXMHUU3sRhafGvQuJcEXa7YwppLYMAocQrVXiZ1rIbfgpTKswXKRrEa6VN9eKWsnyN0beyIC+P1DwNR8VI3m8FKgcKZRVOP7VYufMmTV33ItC5cTljnSS7wm0JP8oMDz0qzdqFvbFtcbsxBbEfp1GaPiCTymqhdt1qdVpoBuaSrcXLIFwmoxLqu1KQ0FJMb6jgdxBFUe13i46oqcWpRjdRKj6kzWqXG1Z1MqbXBIGonXl5bVll6IQHlpbMoCiB15x0qf0ji5ONcjM8XSkNEiTR+MUCRRzXpkgmrhXUZXCiitOEyN6UT9KJFKIrjgCdKKkUKqFNYYGp9cdoCLQ0o7ZwD/ar4VeyjTGuSa58oIXtdlLbikHdClJ9DHyikYqXxNKnEPEz37bbk9YyL88yT71Ec6GLtHMAUJVz8/35V3GiGjMOcGnnRSKUWdKe3SkJJeUAUsgKg8VnRA9dfBJrG6VnLkPfR7sIs4/8QlfV1cFf/wAgJR/s61GJo6nMxJOpMknmTvRIrEqRrYbhRF0cGirFEcFTXK2oEGjxXHBW6HLvRUnwpQ+FccInejKNco60I2rjgh+VHCqCa41lHInrjty0pJC1ADYSY9KUaxE44opUo5Tt/mmF1qlKhUfOU6aEGpPpRlJ2h+7SQtbmsqzyOv3pAKqYswS+Mp/V+bUxtV1LQqCknrFHDIvtfZkoPtF7vywtgmG0DwSPtSd3tgM6ADQ7CONDXV5r/pobH7ipWN0hbxBMwvWelRYH55Chrq9PD9z/AB/piZ/agU/SjV1dTxQDm1ESa6urTDjt60YbeVdXVwSANHbFdXVgJyfz1oDx86CurjSavD/tLIf/ANA8g5t7n1NQ6xrXV1DHo5gjfyoANfKurqMw5e1SLn/Yp6vuT1htET4SY8TXV1BLtBIijwoRufCurqMFgpoXR86CurjvAknejHahrq40TG9Lx9K6urjkJfeiq2rq6uODcPSuIrq6uOQ+ujj4Cmr36j4mgrqR+uQf6UPrl/6rfiPrV4cTrXV1ed6r+qv4LvTfaf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379470" cy="317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7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296144"/>
          </a:xfrm>
        </p:spPr>
        <p:txBody>
          <a:bodyPr/>
          <a:lstStyle/>
          <a:p>
            <a:r>
              <a:rPr lang="en-GB" dirty="0" smtClean="0"/>
              <a:t>Wiltshire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Double or Quits?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dirty="0"/>
              <a:t>4</a:t>
            </a:r>
            <a:r>
              <a:rPr lang="en-GB" dirty="0" smtClean="0"/>
              <a:t>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which county is this?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51716"/>
            <a:ext cx="4536504" cy="40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512168"/>
          </a:xfrm>
        </p:spPr>
        <p:txBody>
          <a:bodyPr/>
          <a:lstStyle/>
          <a:p>
            <a:r>
              <a:rPr lang="en-GB" dirty="0" smtClean="0"/>
              <a:t>Lancashire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3"/>
            <a:ext cx="8229600" cy="136815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5700" dirty="0" smtClean="0"/>
              <a:t>Double or Quits?</a:t>
            </a:r>
            <a:endParaRPr lang="en-GB" sz="5700" dirty="0"/>
          </a:p>
        </p:txBody>
      </p:sp>
    </p:spTree>
    <p:extLst>
      <p:ext uri="{BB962C8B-B14F-4D97-AF65-F5344CB8AC3E}">
        <p14:creationId xmlns:p14="http://schemas.microsoft.com/office/powerpoint/2010/main" val="9178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personality of the year</a:t>
            </a:r>
            <a:br>
              <a:rPr lang="en-GB" sz="2800" dirty="0" smtClean="0"/>
            </a:br>
            <a:r>
              <a:rPr lang="en-GB" sz="2800" dirty="0"/>
              <a:t>5</a:t>
            </a:r>
            <a:r>
              <a:rPr lang="en-GB" sz="2800" dirty="0" smtClean="0"/>
              <a:t> pts per competitor (Bonus </a:t>
            </a:r>
            <a:r>
              <a:rPr lang="en-GB" sz="2800" dirty="0"/>
              <a:t>5</a:t>
            </a:r>
            <a:r>
              <a:rPr lang="en-GB" sz="2800" dirty="0" smtClean="0"/>
              <a:t> pts for their sport)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761110"/>
              </p:ext>
            </p:extLst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(2016)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(2014)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10746"/>
            <a:ext cx="3600400" cy="230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05" y="2096407"/>
            <a:ext cx="3600400" cy="21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dirty="0"/>
              <a:t>8</a:t>
            </a:r>
            <a:r>
              <a:rPr lang="en-GB" dirty="0" smtClean="0"/>
              <a:t>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which county is this?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708920"/>
            <a:ext cx="38385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512168"/>
          </a:xfrm>
        </p:spPr>
        <p:txBody>
          <a:bodyPr>
            <a:normAutofit/>
          </a:bodyPr>
          <a:lstStyle/>
          <a:p>
            <a:r>
              <a:rPr lang="en-GB" dirty="0" smtClean="0"/>
              <a:t>Dorset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440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900" dirty="0" smtClean="0"/>
              <a:t>Double or Quits?</a:t>
            </a:r>
            <a:endParaRPr lang="en-GB" sz="6900" dirty="0"/>
          </a:p>
        </p:txBody>
      </p:sp>
    </p:spTree>
    <p:extLst>
      <p:ext uri="{BB962C8B-B14F-4D97-AF65-F5344CB8AC3E}">
        <p14:creationId xmlns:p14="http://schemas.microsoft.com/office/powerpoint/2010/main" val="12100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160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which county is this?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20" y="2780928"/>
            <a:ext cx="49720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728192"/>
          </a:xfrm>
        </p:spPr>
        <p:txBody>
          <a:bodyPr/>
          <a:lstStyle/>
          <a:p>
            <a:r>
              <a:rPr lang="en-GB" dirty="0" smtClean="0"/>
              <a:t>Shropshire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19442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5200" dirty="0" smtClean="0"/>
              <a:t>Double or Quits?</a:t>
            </a: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12466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320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which county is this (not Greater London)?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364134" cy="27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800200"/>
          </a:xfrm>
        </p:spPr>
        <p:txBody>
          <a:bodyPr/>
          <a:lstStyle/>
          <a:p>
            <a:r>
              <a:rPr lang="en-GB" dirty="0" smtClean="0"/>
              <a:t>Surrey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21602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800" dirty="0" smtClean="0"/>
              <a:t>Double or Quits?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9704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640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which county is this?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47" y="2492896"/>
            <a:ext cx="52578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512168"/>
          </a:xfrm>
        </p:spPr>
        <p:txBody>
          <a:bodyPr/>
          <a:lstStyle/>
          <a:p>
            <a:r>
              <a:rPr lang="en-GB" dirty="0" smtClean="0"/>
              <a:t>Somerset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15121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900" dirty="0" smtClean="0"/>
              <a:t>Double or Quits?</a:t>
            </a:r>
            <a:endParaRPr lang="en-GB" sz="6900" dirty="0"/>
          </a:p>
        </p:txBody>
      </p:sp>
    </p:spTree>
    <p:extLst>
      <p:ext uri="{BB962C8B-B14F-4D97-AF65-F5344CB8AC3E}">
        <p14:creationId xmlns:p14="http://schemas.microsoft.com/office/powerpoint/2010/main" val="25535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1,280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which county is this?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40" y="2780928"/>
            <a:ext cx="4457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512168"/>
          </a:xfrm>
        </p:spPr>
        <p:txBody>
          <a:bodyPr/>
          <a:lstStyle/>
          <a:p>
            <a:r>
              <a:rPr lang="en-GB" dirty="0" smtClean="0"/>
              <a:t>Tyne &amp; Wear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12961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7700" dirty="0" smtClean="0"/>
              <a:t>Double or Quits?</a:t>
            </a:r>
            <a:endParaRPr lang="en-GB" sz="7700" dirty="0"/>
          </a:p>
        </p:txBody>
      </p:sp>
    </p:spTree>
    <p:extLst>
      <p:ext uri="{BB962C8B-B14F-4D97-AF65-F5344CB8AC3E}">
        <p14:creationId xmlns:p14="http://schemas.microsoft.com/office/powerpoint/2010/main" val="28893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/>
              <a:t>Sports personality of the year</a:t>
            </a:r>
            <a:br>
              <a:rPr lang="en-GB" sz="2800" dirty="0"/>
            </a:br>
            <a:r>
              <a:rPr lang="en-GB" sz="2800" dirty="0"/>
              <a:t>5 pts per competitor (Bonus 5 pts for their sport)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94523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(2012)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 </a:t>
                      </a:r>
                      <a:r>
                        <a:rPr lang="en-GB" baseline="0" dirty="0" smtClean="0"/>
                        <a:t> (2010)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1" y="1964493"/>
            <a:ext cx="3623096" cy="259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00371"/>
            <a:ext cx="3609956" cy="252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2,560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which county is this?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515"/>
            <a:ext cx="4032448" cy="394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440160"/>
          </a:xfrm>
        </p:spPr>
        <p:txBody>
          <a:bodyPr/>
          <a:lstStyle/>
          <a:p>
            <a:r>
              <a:rPr lang="en-GB" smtClean="0"/>
              <a:t>County Antrim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1800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5600" dirty="0" smtClean="0"/>
              <a:t>Did you hit the jackpot?</a:t>
            </a:r>
            <a:endParaRPr lang="en-GB" sz="5600" dirty="0"/>
          </a:p>
        </p:txBody>
      </p:sp>
    </p:spTree>
    <p:extLst>
      <p:ext uri="{BB962C8B-B14F-4D97-AF65-F5344CB8AC3E}">
        <p14:creationId xmlns:p14="http://schemas.microsoft.com/office/powerpoint/2010/main" val="689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Your overall target to this point was 2430 points</a:t>
            </a:r>
          </a:p>
          <a:p>
            <a:pPr marL="0" indent="0">
              <a:buNone/>
            </a:pPr>
            <a:r>
              <a:rPr lang="en-GB" dirty="0" smtClean="0"/>
              <a:t>How well did you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7973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n-GB" dirty="0" smtClean="0"/>
              <a:t>Who Dares Wins</a:t>
            </a:r>
            <a:br>
              <a:rPr lang="en-GB" dirty="0" smtClean="0"/>
            </a:b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November 2007 - present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885640" cy="240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GB" dirty="0" smtClean="0"/>
              <a:t>Who Dares Wins</a:t>
            </a:r>
            <a:br>
              <a:rPr lang="en-GB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800" dirty="0" smtClean="0"/>
              <a:t>The table contains 15 triplets. Your aim is to identify the team in each triplet which HAS NOT won the F A Cup.</a:t>
            </a:r>
          </a:p>
          <a:p>
            <a:pPr marL="0" indent="0" algn="ctr">
              <a:buNone/>
            </a:pPr>
            <a:r>
              <a:rPr lang="en-GB" sz="2800" dirty="0" smtClean="0"/>
              <a:t>3 correct = 100 pts</a:t>
            </a:r>
          </a:p>
          <a:p>
            <a:pPr marL="0" indent="0" algn="ctr">
              <a:buNone/>
            </a:pPr>
            <a:r>
              <a:rPr lang="en-GB" sz="2800" dirty="0" smtClean="0"/>
              <a:t>6 correct = 200 pts</a:t>
            </a:r>
          </a:p>
          <a:p>
            <a:pPr marL="0" indent="0" algn="ctr">
              <a:buNone/>
            </a:pPr>
            <a:r>
              <a:rPr lang="en-GB" sz="2800" dirty="0" smtClean="0"/>
              <a:t>9 correct = 400 pts</a:t>
            </a:r>
          </a:p>
          <a:p>
            <a:pPr marL="0" indent="0" algn="ctr">
              <a:buNone/>
            </a:pPr>
            <a:r>
              <a:rPr lang="en-GB" sz="2800" dirty="0" smtClean="0"/>
              <a:t>11 correct = 800 pts</a:t>
            </a:r>
          </a:p>
          <a:p>
            <a:pPr marL="0" indent="0" algn="ctr">
              <a:buNone/>
            </a:pPr>
            <a:r>
              <a:rPr lang="en-GB" sz="2800" dirty="0" smtClean="0"/>
              <a:t>13 correct = 1200 pts</a:t>
            </a:r>
          </a:p>
          <a:p>
            <a:pPr marL="0" indent="0" algn="ctr">
              <a:buNone/>
            </a:pPr>
            <a:r>
              <a:rPr lang="en-GB" sz="2800" dirty="0" smtClean="0"/>
              <a:t>All 15 correct = 2000 </a:t>
            </a:r>
            <a:r>
              <a:rPr lang="en-GB" sz="2800" dirty="0" smtClean="0"/>
              <a:t>pts</a:t>
            </a:r>
          </a:p>
          <a:p>
            <a:pPr marL="0" indent="0" algn="ctr">
              <a:buNone/>
            </a:pPr>
            <a:r>
              <a:rPr lang="en-GB" sz="2800" dirty="0" smtClean="0"/>
              <a:t>Your target is at least 570 points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9583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Who Dares Wins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933194"/>
              </p:ext>
            </p:extLst>
          </p:nvPr>
        </p:nvGraphicFramePr>
        <p:xfrm>
          <a:off x="457200" y="1110953"/>
          <a:ext cx="8229600" cy="5486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2000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Barnsley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Burnley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Bury</a:t>
                      </a:r>
                      <a:endParaRPr lang="en-GB" sz="1800" b="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Birmingham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Bradford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Charlton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Huddersfield Town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Hull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Ipswich Town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Cardiff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Portsmouth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Swansea City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Blackpool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Bournemouth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Derby County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Watford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Wigan Athletic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Wimbledon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Leicester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Notts</a:t>
                      </a:r>
                      <a:r>
                        <a:rPr lang="en-GB" sz="1800" dirty="0" smtClean="0"/>
                        <a:t> County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Notts</a:t>
                      </a:r>
                      <a:r>
                        <a:rPr lang="en-GB" sz="1800" dirty="0" smtClean="0"/>
                        <a:t> Forest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Luton Town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Sheffield Wed.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Sheffield United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Blackburn Rovers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Fulham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Preston NE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Middlesbrough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Southampton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Sunderland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Coventry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Millwall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West Ham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Bolton Wanderers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Stoke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West </a:t>
                      </a:r>
                      <a:r>
                        <a:rPr lang="en-GB" sz="1800" dirty="0" err="1" smtClean="0"/>
                        <a:t>Brom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Aston Villa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Crystal Palace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Leeds United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Brighton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Newcastle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Utd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Spurs</a:t>
                      </a:r>
                      <a:endParaRPr lang="en-GB" sz="1800" dirty="0"/>
                    </a:p>
                  </a:txBody>
                  <a:tcPr/>
                </a:tc>
              </a:tr>
              <a:tr h="219616"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Everton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Liverpool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Queens Park R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4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Dares Wins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Let the thinking commence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026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Who Dares Wins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522410"/>
              </p:ext>
            </p:extLst>
          </p:nvPr>
        </p:nvGraphicFramePr>
        <p:xfrm>
          <a:off x="457200" y="1110953"/>
          <a:ext cx="8229600" cy="5486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2000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Barnsley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Burnley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Bury</a:t>
                      </a:r>
                      <a:endParaRPr lang="en-GB" sz="1800" b="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Birmingham City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Bradford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Charlton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Huddersfield Town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Hull City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Ipswich Town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Cardiff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Portsmouth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Swansea City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Blackpool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Bournemouth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Derby County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Watford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Wigan Athletic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Wimbledon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Leicester City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Notts</a:t>
                      </a:r>
                      <a:r>
                        <a:rPr lang="en-GB" sz="1800" dirty="0" smtClean="0"/>
                        <a:t> County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Notts</a:t>
                      </a:r>
                      <a:r>
                        <a:rPr lang="en-GB" sz="1800" dirty="0" smtClean="0"/>
                        <a:t> Forest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Luton Town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Sheffield Wed.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Sheffield United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Blackburn Rovers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Fulham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Preston NE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Middlesbrough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Southampton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Sunderland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Coventry 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>
                          <a:solidFill>
                            <a:srgbClr val="FF0000"/>
                          </a:solidFill>
                        </a:rPr>
                        <a:t>Millwall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West Ham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Bolton Wanderers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Stoke City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West </a:t>
                      </a:r>
                      <a:r>
                        <a:rPr lang="en-GB" sz="1800" dirty="0" err="1" smtClean="0"/>
                        <a:t>Brom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Aston Villa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Crystal Palace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Leeds United</a:t>
                      </a:r>
                      <a:endParaRPr lang="en-GB" sz="1800" dirty="0"/>
                    </a:p>
                  </a:txBody>
                  <a:tcPr/>
                </a:tc>
              </a:tr>
              <a:tr h="354532"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Brighton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Newcastle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Utd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Spurs</a:t>
                      </a:r>
                      <a:endParaRPr lang="en-GB" sz="1800" dirty="0"/>
                    </a:p>
                  </a:txBody>
                  <a:tcPr/>
                </a:tc>
              </a:tr>
              <a:tr h="219616"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Everton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Liverpool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Queens Park 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2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Your overall target to this point was 3000 points</a:t>
            </a:r>
          </a:p>
          <a:p>
            <a:pPr marL="0" indent="0">
              <a:buNone/>
            </a:pPr>
            <a:r>
              <a:rPr lang="en-GB" dirty="0" smtClean="0"/>
              <a:t>How well did you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7229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en-GB" dirty="0" smtClean="0"/>
              <a:t>Pointless</a:t>
            </a:r>
            <a:br>
              <a:rPr lang="en-GB" dirty="0" smtClean="0"/>
            </a:br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August 2009 – </a:t>
            </a:r>
            <a:r>
              <a:rPr lang="en-GB" dirty="0" smtClean="0"/>
              <a:t>present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248472" cy="2835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4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/>
              <a:t>Sports personality of the year</a:t>
            </a:r>
            <a:br>
              <a:rPr lang="en-GB" sz="2800" dirty="0"/>
            </a:br>
            <a:r>
              <a:rPr lang="en-GB" sz="2800" dirty="0"/>
              <a:t>5 pts per competitor (Bonus 5 pts for their sport)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514998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 (2008)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 (2006)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0581"/>
            <a:ext cx="3605496" cy="25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13" y="2157143"/>
            <a:ext cx="3600400" cy="232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Think of a word in the Oxford English Dictionary ending in 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ILT</a:t>
            </a:r>
          </a:p>
          <a:p>
            <a:pPr marL="0" indent="0" algn="ctr">
              <a:buNone/>
            </a:pPr>
            <a:r>
              <a:rPr lang="en-GB" dirty="0" smtClean="0"/>
              <a:t>The longer, more obscure your word the more points you will score.</a:t>
            </a:r>
          </a:p>
          <a:p>
            <a:pPr marL="0" indent="0" algn="ctr">
              <a:buNone/>
            </a:pPr>
            <a:r>
              <a:rPr lang="en-GB" dirty="0" smtClean="0"/>
              <a:t>Points from </a:t>
            </a:r>
            <a:r>
              <a:rPr lang="en-GB" dirty="0"/>
              <a:t>2</a:t>
            </a:r>
            <a:r>
              <a:rPr lang="en-GB" dirty="0" smtClean="0"/>
              <a:t>0 to 2000 are available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r>
              <a:rPr lang="en-GB" dirty="0" smtClean="0"/>
              <a:t>Your target is at least 500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Let thinking time commence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909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Points Board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355835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6568"/>
                <a:gridCol w="716632"/>
                <a:gridCol w="2019672"/>
                <a:gridCol w="723528"/>
                <a:gridCol w="2084784"/>
                <a:gridCol w="658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AGUILT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800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KILT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260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SPOILT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160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BEQUILT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BLOODGUILT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760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OVERBUILT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UNBEGILT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CARVELBUILT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OVERTILT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UNSPILT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UNSPOILT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GUILT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REBUILT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UPHILT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UPTILT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INBUILT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SMILT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VANDERBILT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WILT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Your overall target to this point was 3500 points</a:t>
            </a:r>
          </a:p>
          <a:p>
            <a:pPr marL="0" indent="0">
              <a:buNone/>
            </a:pPr>
            <a:r>
              <a:rPr lang="en-GB" dirty="0" smtClean="0"/>
              <a:t>How well did you do?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Now it’s on to the main target of at least 20,000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0293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Winner Takes All</a:t>
            </a:r>
            <a:br>
              <a:rPr lang="en-GB" sz="3100" dirty="0" smtClean="0"/>
            </a:br>
            <a:r>
              <a:rPr lang="en-GB" sz="3100" dirty="0" smtClean="0"/>
              <a:t>1975 – </a:t>
            </a:r>
            <a:r>
              <a:rPr lang="en-GB" sz="3100" dirty="0" smtClean="0"/>
              <a:t>1988</a:t>
            </a:r>
            <a:br>
              <a:rPr lang="en-GB" sz="3100" dirty="0" smtClean="0"/>
            </a:br>
            <a:r>
              <a:rPr lang="en-GB" sz="3100" dirty="0" smtClean="0"/>
              <a:t>You are asked a question and given 5 possible answers. You choose and answer and can gamble up to half of your current points on the answer. If correct you gain those points. If incorrect you lose them.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096344" cy="2067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5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pPr eaLnBrk="1" hangingPunct="1"/>
            <a:r>
              <a:rPr lang="en-GB" sz="2800" dirty="0" smtClean="0"/>
              <a:t>7) Which is the only country in the world which does not have a divorce law?</a:t>
            </a:r>
          </a:p>
        </p:txBody>
      </p:sp>
      <p:graphicFrame>
        <p:nvGraphicFramePr>
          <p:cNvPr id="38502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55154"/>
              </p:ext>
            </p:extLst>
          </p:nvPr>
        </p:nvGraphicFramePr>
        <p:xfrm>
          <a:off x="467544" y="2276872"/>
          <a:ext cx="8229600" cy="3817935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Saudi Arabia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United Arab Emirates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Kuwait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Philippines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Qatar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2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pPr eaLnBrk="1" hangingPunct="1"/>
            <a:r>
              <a:rPr lang="en-GB" sz="2800" dirty="0" smtClean="0"/>
              <a:t>7) Which is the only country in the world which does not have a divorce law?</a:t>
            </a:r>
          </a:p>
        </p:txBody>
      </p:sp>
      <p:graphicFrame>
        <p:nvGraphicFramePr>
          <p:cNvPr id="38502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06662"/>
              </p:ext>
            </p:extLst>
          </p:nvPr>
        </p:nvGraphicFramePr>
        <p:xfrm>
          <a:off x="467544" y="2276872"/>
          <a:ext cx="8229600" cy="3817935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Saudi Arabia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United Arab Emirates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Kuwait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Philippines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Qatar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3"/>
            <a:ext cx="8229600" cy="94096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6) What is the TOTAL number of letters in the titles of these Dickens books?</a:t>
            </a:r>
          </a:p>
        </p:txBody>
      </p:sp>
      <p:graphicFrame>
        <p:nvGraphicFramePr>
          <p:cNvPr id="36966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0915484"/>
              </p:ext>
            </p:extLst>
          </p:nvPr>
        </p:nvGraphicFramePr>
        <p:xfrm>
          <a:off x="539750" y="3789363"/>
          <a:ext cx="8147050" cy="2590800"/>
        </p:xfrm>
        <a:graphic>
          <a:graphicData uri="http://schemas.openxmlformats.org/drawingml/2006/table">
            <a:tbl>
              <a:tblPr/>
              <a:tblGrid>
                <a:gridCol w="2520082"/>
                <a:gridCol w="5626968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of these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859216" cy="201622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T… O… C… S…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B… H….</a:t>
            </a:r>
          </a:p>
          <a:p>
            <a:pPr marL="0" indent="0" algn="ctr">
              <a:buNone/>
            </a:pPr>
            <a:r>
              <a:rPr lang="en-GB" sz="2400" dirty="0" smtClean="0"/>
              <a:t>T… M… O. E… D..</a:t>
            </a:r>
          </a:p>
          <a:p>
            <a:pPr marL="0" indent="0" algn="ctr">
              <a:buNone/>
            </a:pPr>
            <a:r>
              <a:rPr lang="en-GB" sz="2400" dirty="0" smtClean="0"/>
              <a:t>L… D…</a:t>
            </a:r>
          </a:p>
          <a:p>
            <a:pPr marL="0" indent="0" algn="ctr">
              <a:buNone/>
            </a:pPr>
            <a:r>
              <a:rPr lang="en-GB" sz="2400" dirty="0" smtClean="0"/>
              <a:t>M… C….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31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3"/>
            <a:ext cx="8229600" cy="94096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6) What is the TOTAL number of letters in the titles of these Dickens books?</a:t>
            </a:r>
          </a:p>
        </p:txBody>
      </p:sp>
      <p:graphicFrame>
        <p:nvGraphicFramePr>
          <p:cNvPr id="36966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0395943"/>
              </p:ext>
            </p:extLst>
          </p:nvPr>
        </p:nvGraphicFramePr>
        <p:xfrm>
          <a:off x="539750" y="3789363"/>
          <a:ext cx="8147050" cy="2590800"/>
        </p:xfrm>
        <a:graphic>
          <a:graphicData uri="http://schemas.openxmlformats.org/drawingml/2006/table">
            <a:tbl>
              <a:tblPr/>
              <a:tblGrid>
                <a:gridCol w="2520082"/>
                <a:gridCol w="5626968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of these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859216" cy="201622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The Old Curiosity Shop 19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Bleak House 10</a:t>
            </a:r>
          </a:p>
          <a:p>
            <a:pPr marL="0" indent="0" algn="ctr">
              <a:buNone/>
            </a:pPr>
            <a:r>
              <a:rPr lang="en-GB" sz="2400" dirty="0" smtClean="0"/>
              <a:t>The Mystery of Edwin </a:t>
            </a:r>
            <a:r>
              <a:rPr lang="en-GB" sz="2400" dirty="0" err="1" smtClean="0"/>
              <a:t>Drood</a:t>
            </a:r>
            <a:r>
              <a:rPr lang="en-GB" sz="2400" dirty="0" smtClean="0"/>
              <a:t> 22</a:t>
            </a:r>
          </a:p>
          <a:p>
            <a:pPr marL="0" indent="0" algn="ctr">
              <a:buNone/>
            </a:pPr>
            <a:r>
              <a:rPr lang="en-GB" sz="2400" dirty="0" smtClean="0"/>
              <a:t>Little </a:t>
            </a:r>
            <a:r>
              <a:rPr lang="en-GB" sz="2400" dirty="0" err="1" smtClean="0"/>
              <a:t>Dorrit</a:t>
            </a:r>
            <a:r>
              <a:rPr lang="en-GB" sz="2400" dirty="0" smtClean="0"/>
              <a:t> 12</a:t>
            </a:r>
          </a:p>
          <a:p>
            <a:pPr marL="0" indent="0" algn="ctr">
              <a:buNone/>
            </a:pPr>
            <a:r>
              <a:rPr lang="en-GB" sz="2400" dirty="0" smtClean="0"/>
              <a:t>Martin </a:t>
            </a:r>
            <a:r>
              <a:rPr lang="en-GB" sz="2400" dirty="0" err="1" smtClean="0"/>
              <a:t>Chuzzlewit</a:t>
            </a:r>
            <a:r>
              <a:rPr lang="en-GB" sz="2400" dirty="0" smtClean="0"/>
              <a:t> 16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85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hangingPunct="1"/>
            <a:r>
              <a:rPr lang="en-GB" sz="2800" dirty="0" smtClean="0"/>
              <a:t>5) How old was William Pitt the Younger when he first became Prime Minister?</a:t>
            </a:r>
            <a:endParaRPr lang="en-US" sz="2800" dirty="0" smtClean="0"/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16597"/>
              </p:ext>
            </p:extLst>
          </p:nvPr>
        </p:nvGraphicFramePr>
        <p:xfrm>
          <a:off x="395288" y="2204863"/>
          <a:ext cx="8280400" cy="4103860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9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/>
              <a:t>Sports personality of the year</a:t>
            </a:r>
            <a:br>
              <a:rPr lang="en-GB" sz="2800" dirty="0"/>
            </a:br>
            <a:r>
              <a:rPr lang="en-GB" sz="2800" dirty="0"/>
              <a:t>5 pts per competitor (Bonus 5 pts for their sport)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621862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(2004)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 (2002)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9" y="2102482"/>
            <a:ext cx="37719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john\Desktop\pa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31" y="2159961"/>
            <a:ext cx="3770695" cy="24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hangingPunct="1"/>
            <a:r>
              <a:rPr lang="en-GB" sz="2800" dirty="0" smtClean="0"/>
              <a:t>5) How old was William Pitt the Younger when he first became Prime Minister?</a:t>
            </a:r>
            <a:endParaRPr lang="en-US" sz="2800" dirty="0" smtClean="0"/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74875"/>
              </p:ext>
            </p:extLst>
          </p:nvPr>
        </p:nvGraphicFramePr>
        <p:xfrm>
          <a:off x="395288" y="2204863"/>
          <a:ext cx="8280400" cy="4103860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5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04664"/>
            <a:ext cx="8229600" cy="3024336"/>
          </a:xfrm>
        </p:spPr>
        <p:txBody>
          <a:bodyPr/>
          <a:lstStyle/>
          <a:p>
            <a:pPr eaLnBrk="1" hangingPunct="1"/>
            <a:r>
              <a:rPr lang="en-GB" sz="2800" dirty="0" smtClean="0"/>
              <a:t>4) Listed below are 5 countries and 5 capitals, but how many are CORRECT?</a:t>
            </a:r>
            <a:br>
              <a:rPr lang="en-GB" sz="2800" dirty="0" smtClean="0"/>
            </a:br>
            <a:r>
              <a:rPr lang="en-GB" sz="2800" dirty="0" smtClean="0"/>
              <a:t>Australia (Sydney)</a:t>
            </a:r>
            <a:br>
              <a:rPr lang="en-GB" sz="2800" dirty="0" smtClean="0"/>
            </a:br>
            <a:r>
              <a:rPr lang="en-GB" sz="2800" dirty="0" smtClean="0"/>
              <a:t>Brazil (Rio de Janeiro)</a:t>
            </a:r>
            <a:br>
              <a:rPr lang="en-GB" sz="2800" dirty="0" smtClean="0"/>
            </a:br>
            <a:r>
              <a:rPr lang="en-GB" sz="2800" dirty="0" smtClean="0"/>
              <a:t>Canada (Ottawa)</a:t>
            </a:r>
            <a:br>
              <a:rPr lang="en-GB" sz="2800" dirty="0" smtClean="0"/>
            </a:br>
            <a:r>
              <a:rPr lang="en-GB" sz="2800" dirty="0" smtClean="0"/>
              <a:t>Lesotho (Maseru)</a:t>
            </a:r>
            <a:br>
              <a:rPr lang="en-GB" sz="2800" dirty="0" smtClean="0"/>
            </a:br>
            <a:r>
              <a:rPr lang="en-GB" sz="2800" dirty="0" smtClean="0"/>
              <a:t>Suriname (Paramaribo)</a:t>
            </a:r>
            <a:br>
              <a:rPr lang="en-GB" sz="2800" dirty="0" smtClean="0"/>
            </a:br>
            <a:endParaRPr lang="en-US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43800"/>
              </p:ext>
            </p:extLst>
          </p:nvPr>
        </p:nvGraphicFramePr>
        <p:xfrm>
          <a:off x="395288" y="3645024"/>
          <a:ext cx="8280400" cy="2633667"/>
        </p:xfrm>
        <a:graphic>
          <a:graphicData uri="http://schemas.openxmlformats.org/drawingml/2006/table">
            <a:tbl>
              <a:tblPr/>
              <a:tblGrid>
                <a:gridCol w="2448520"/>
                <a:gridCol w="5831880"/>
              </a:tblGrid>
              <a:tr h="302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2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04664"/>
            <a:ext cx="8229600" cy="3024336"/>
          </a:xfrm>
        </p:spPr>
        <p:txBody>
          <a:bodyPr/>
          <a:lstStyle/>
          <a:p>
            <a:pPr eaLnBrk="1" hangingPunct="1"/>
            <a:r>
              <a:rPr lang="en-GB" sz="2800" dirty="0" smtClean="0"/>
              <a:t>4) Listed below are 5 countries and 5 capitals, but how many are CORRECT?</a:t>
            </a:r>
            <a:br>
              <a:rPr lang="en-GB" sz="2800" dirty="0" smtClean="0"/>
            </a:br>
            <a:r>
              <a:rPr lang="en-GB" sz="2800" dirty="0" smtClean="0"/>
              <a:t>Australia (Sydney)</a:t>
            </a:r>
            <a:br>
              <a:rPr lang="en-GB" sz="2800" dirty="0" smtClean="0"/>
            </a:br>
            <a:r>
              <a:rPr lang="en-GB" sz="2800" dirty="0" smtClean="0"/>
              <a:t>Brazil (Rio de Janeiro)</a:t>
            </a:r>
            <a:br>
              <a:rPr lang="en-GB" sz="2800" dirty="0" smtClean="0"/>
            </a:br>
            <a:r>
              <a:rPr lang="en-GB" sz="2800" dirty="0" smtClean="0">
                <a:solidFill>
                  <a:srgbClr val="FF0000"/>
                </a:solidFill>
              </a:rPr>
              <a:t>Canada (Ottawa)</a:t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Lesotho (Maseru)</a:t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Suriname (Paramaribo)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US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361549"/>
              </p:ext>
            </p:extLst>
          </p:nvPr>
        </p:nvGraphicFramePr>
        <p:xfrm>
          <a:off x="395288" y="3645024"/>
          <a:ext cx="8280400" cy="2633667"/>
        </p:xfrm>
        <a:graphic>
          <a:graphicData uri="http://schemas.openxmlformats.org/drawingml/2006/table">
            <a:tbl>
              <a:tblPr/>
              <a:tblGrid>
                <a:gridCol w="2448520"/>
                <a:gridCol w="5831880"/>
              </a:tblGrid>
              <a:tr h="302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9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hangingPunct="1"/>
            <a:r>
              <a:rPr lang="en-GB" sz="2800" dirty="0" smtClean="0"/>
              <a:t>3) Who is currently 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in line to the throne?</a:t>
            </a:r>
            <a:endParaRPr lang="en-US" sz="2800" dirty="0" smtClean="0"/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04344"/>
              </p:ext>
            </p:extLst>
          </p:nvPr>
        </p:nvGraphicFramePr>
        <p:xfrm>
          <a:off x="395288" y="1772817"/>
          <a:ext cx="8280400" cy="3052780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720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Princess Anne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Viscount Severn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Lady Louise Windsor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Prince Edward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Princess Eugenie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3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3) Who is 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in line to the throne?</a:t>
            </a:r>
            <a:br>
              <a:rPr lang="en-GB" sz="2800" dirty="0" smtClean="0"/>
            </a:br>
            <a:r>
              <a:rPr lang="en-GB" sz="2800" dirty="0" smtClean="0"/>
              <a:t>Prince Charles Prince William</a:t>
            </a:r>
            <a:br>
              <a:rPr lang="en-GB" sz="2800" dirty="0" smtClean="0"/>
            </a:br>
            <a:r>
              <a:rPr lang="en-GB" sz="2800" dirty="0" smtClean="0"/>
              <a:t>Prince George Princess Charlotte</a:t>
            </a:r>
            <a:br>
              <a:rPr lang="en-GB" sz="2800" dirty="0" smtClean="0"/>
            </a:br>
            <a:r>
              <a:rPr lang="en-GB" sz="2800" dirty="0" smtClean="0"/>
              <a:t>Prince Harry Prince Andrew</a:t>
            </a:r>
            <a:br>
              <a:rPr lang="en-GB" sz="2800" dirty="0" smtClean="0"/>
            </a:br>
            <a:r>
              <a:rPr lang="en-GB" sz="2800" dirty="0" smtClean="0"/>
              <a:t>Princess Beatrice Princess Eugenie</a:t>
            </a:r>
            <a:br>
              <a:rPr lang="en-GB" sz="2800" dirty="0" smtClean="0"/>
            </a:br>
            <a:r>
              <a:rPr lang="en-GB" sz="2800" dirty="0" smtClean="0"/>
              <a:t>Prince Edward</a:t>
            </a:r>
            <a:endParaRPr lang="en-US" sz="2800" dirty="0" smtClean="0"/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55193"/>
              </p:ext>
            </p:extLst>
          </p:nvPr>
        </p:nvGraphicFramePr>
        <p:xfrm>
          <a:off x="395536" y="3068960"/>
          <a:ext cx="8280400" cy="2850861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Princess Anne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Viscount Severn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Lady Louise Windsor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Prince Edward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Princess Eugenie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5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hangingPunct="1"/>
            <a:r>
              <a:rPr lang="en-GB" sz="2800" dirty="0"/>
              <a:t>2</a:t>
            </a:r>
            <a:r>
              <a:rPr lang="en-GB" sz="2800" dirty="0" smtClean="0"/>
              <a:t>) Who wrote the lyrics of ‘Land of Hope &amp; Glory’?</a:t>
            </a:r>
            <a:endParaRPr lang="en-US" sz="2800" dirty="0" smtClean="0"/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8011"/>
              </p:ext>
            </p:extLst>
          </p:nvPr>
        </p:nvGraphicFramePr>
        <p:xfrm>
          <a:off x="395288" y="1772817"/>
          <a:ext cx="8280400" cy="3052780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720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Arthur Benson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Edward Elgar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William Blake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Robbie Burns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 Henry Carey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3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hangingPunct="1"/>
            <a:r>
              <a:rPr lang="en-GB" sz="2800" dirty="0"/>
              <a:t>2</a:t>
            </a:r>
            <a:r>
              <a:rPr lang="en-GB" sz="2800" dirty="0" smtClean="0"/>
              <a:t>) Who wrote the lyrics of ‘Land of Hope &amp; Glory’?</a:t>
            </a:r>
            <a:endParaRPr lang="en-US" sz="2800" dirty="0" smtClean="0"/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69850"/>
              </p:ext>
            </p:extLst>
          </p:nvPr>
        </p:nvGraphicFramePr>
        <p:xfrm>
          <a:off x="395288" y="1772817"/>
          <a:ext cx="8280400" cy="3052780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720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Arthur Benson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Edward Elgar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William Blake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Robbie Burns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 Henry Carey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1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8670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1) If the politicians below were listed in age order, who would be in the middle?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graphicFrame>
        <p:nvGraphicFramePr>
          <p:cNvPr id="35737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45358"/>
              </p:ext>
            </p:extLst>
          </p:nvPr>
        </p:nvGraphicFramePr>
        <p:xfrm>
          <a:off x="457200" y="3429000"/>
          <a:ext cx="8229600" cy="2697164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Theresa 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Jeremy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Corbyn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Nicola Sturgeon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Leanne Wood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Farron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46" y="1775140"/>
            <a:ext cx="1372794" cy="136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82" y="1775140"/>
            <a:ext cx="1337242" cy="133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7252"/>
            <a:ext cx="1360974" cy="13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05944"/>
            <a:ext cx="1323884" cy="13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8331"/>
            <a:ext cx="1387051" cy="137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4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8670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1) If the politicians below were listed in age order, who would be in the middle?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graphicFrame>
        <p:nvGraphicFramePr>
          <p:cNvPr id="35737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472796"/>
              </p:ext>
            </p:extLst>
          </p:nvPr>
        </p:nvGraphicFramePr>
        <p:xfrm>
          <a:off x="457200" y="3429000"/>
          <a:ext cx="8229600" cy="2697164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Theresa May 60 (1/10/56)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Jeremy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Corbyn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67 (26/5/49)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Nicola Sturgeon 46 (19/7/70)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Leanne Wood 45 (13/12/71)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Farron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46 (27/5/70)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46" y="1775140"/>
            <a:ext cx="1372794" cy="136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82" y="1775140"/>
            <a:ext cx="1337242" cy="133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7252"/>
            <a:ext cx="1360974" cy="13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05944"/>
            <a:ext cx="1323884" cy="13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8331"/>
            <a:ext cx="1387051" cy="137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finally!!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7" y="213285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Did you meet the challenging target of 20,000 points?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3735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/>
              <a:t>Sports personality of the year</a:t>
            </a:r>
            <a:br>
              <a:rPr lang="en-GB" sz="2800" dirty="0"/>
            </a:br>
            <a:r>
              <a:rPr lang="en-GB" sz="2800" dirty="0"/>
              <a:t>5 pts per competitor (Bonus 5 pts for their sport)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986885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 (2000)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(1998)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1464"/>
            <a:ext cx="3520436" cy="247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11464"/>
            <a:ext cx="3472638" cy="247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That’s all folks!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420888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Why not try the other quizzes on</a:t>
            </a:r>
            <a:endParaRPr lang="en-GB" sz="3200" dirty="0" smtClean="0"/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>
                <a:hlinkClick r:id="rId2"/>
              </a:rPr>
              <a:t>www.greyhoundderby.com</a:t>
            </a:r>
            <a:endParaRPr lang="en-GB" sz="3200" dirty="0" smtClean="0"/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5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1990</Words>
  <Application>Microsoft Office PowerPoint</Application>
  <PresentationFormat>On-screen Show (4:3)</PresentationFormat>
  <Paragraphs>884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90</vt:i4>
      </vt:variant>
    </vt:vector>
  </HeadingPairs>
  <TitlesOfParts>
    <vt:vector size="95" baseType="lpstr">
      <vt:lpstr>Office Theme</vt:lpstr>
      <vt:lpstr>1_Default Design</vt:lpstr>
      <vt:lpstr>4_Default Design</vt:lpstr>
      <vt:lpstr>6_Default Design</vt:lpstr>
      <vt:lpstr>Default Design</vt:lpstr>
      <vt:lpstr>Welcome to the Chilton Church Quiz</vt:lpstr>
      <vt:lpstr>Your Challenge</vt:lpstr>
      <vt:lpstr>Celebrating TV Quiz Shows </vt:lpstr>
      <vt:lpstr>A Question of Sport 2nd December 1968 – present day</vt:lpstr>
      <vt:lpstr>Question of Sport Sports personality of the year 5 pts per competitor (Bonus 5 pts for their sport)</vt:lpstr>
      <vt:lpstr>Question of Sport Sports personality of the year 5 pts per competitor (Bonus 5 pts for their sport)</vt:lpstr>
      <vt:lpstr>Question of Sport Sports personality of the year 5 pts per competitor (Bonus 5 pts for their sport)</vt:lpstr>
      <vt:lpstr>Question of Sport Sports personality of the year 5 pts per competitor (Bonus 5 pts for their sport)</vt:lpstr>
      <vt:lpstr>Question of Sport Sports personality of the year 5 pts per competitor (Bonus 5 pts for their sport)</vt:lpstr>
      <vt:lpstr>Question of Sport Sports personality of the year 5 pts per competitor (Bonus 5 pts for their sport)</vt:lpstr>
      <vt:lpstr>Question of Sport Sports personality of the year 5 pts per competitor (Bonus 5 pts for their sport)</vt:lpstr>
      <vt:lpstr>Question of Sport Sports personality of the year 5 pts per competitor (Bonus 5 pts for their sport)</vt:lpstr>
      <vt:lpstr>Question of Sport Sports personality of the year 5 pts per competitor (Bonus 5 pts for their sport)</vt:lpstr>
      <vt:lpstr>Question of Sport Sports personality of the year 5 pts per competitor (Bonus 5 pts for their sport)</vt:lpstr>
      <vt:lpstr>5 pts per competitor (Bonus 5 pts per sport)</vt:lpstr>
      <vt:lpstr>Your target</vt:lpstr>
      <vt:lpstr>Only Connect 15th September 2008 – present</vt:lpstr>
      <vt:lpstr>The Painted Wall Listed below are 6 Christian names, 6 surnames, 6 dates of birth and 6 famous paintings. Your task is to unjumble them.</vt:lpstr>
      <vt:lpstr>The Painted Wall</vt:lpstr>
      <vt:lpstr>The Painted Wall Scoring system</vt:lpstr>
      <vt:lpstr>Examples</vt:lpstr>
      <vt:lpstr>The Painted Wall generously sponsored by Chilton Estates Meal voucher</vt:lpstr>
      <vt:lpstr>The Painted Wall sponsored by Chilton Estates</vt:lpstr>
      <vt:lpstr>The Painted Wall generously sponsored by Chilton Estates</vt:lpstr>
      <vt:lpstr>Your target</vt:lpstr>
      <vt:lpstr>University Challenge 1962-1987 &amp; 1994- present</vt:lpstr>
      <vt:lpstr>University Challenge Are the colleges in Oxford, Cambridge or Draw (both) 30 pts per correct answer; TOTAL SCORE OF ZERO on this round for even one incorrect answer.</vt:lpstr>
      <vt:lpstr>Your target</vt:lpstr>
      <vt:lpstr>University Challenge Kindly sponsored by Camp Farm Are the colleges in Oxford, Cambridge or Draw (both) 30 pts per correct answer; TOTAL SCORE OF ZERO on this round for even one incorrect answer.</vt:lpstr>
      <vt:lpstr>Your target</vt:lpstr>
      <vt:lpstr>Sale of the Century 1972 – 1983</vt:lpstr>
      <vt:lpstr>Sale of the Century </vt:lpstr>
      <vt:lpstr>John Lewis</vt:lpstr>
      <vt:lpstr> Sale of the century Wake up to a smoothie in the morning </vt:lpstr>
      <vt:lpstr>Smoothie/Juicer</vt:lpstr>
      <vt:lpstr>Sale of the Century</vt:lpstr>
      <vt:lpstr>Record deck</vt:lpstr>
      <vt:lpstr>Sale of the Century</vt:lpstr>
      <vt:lpstr>Exercise Bike</vt:lpstr>
      <vt:lpstr>Sale of the Century </vt:lpstr>
      <vt:lpstr>Computerised Sewing Machine</vt:lpstr>
      <vt:lpstr>Your target</vt:lpstr>
      <vt:lpstr>Half way through the show</vt:lpstr>
      <vt:lpstr>Double Your Money 1955 – 1968</vt:lpstr>
      <vt:lpstr>Double Your Money Win from 20pts to 2,560 pts) </vt:lpstr>
      <vt:lpstr>For 20 points</vt:lpstr>
      <vt:lpstr>Wiltshire</vt:lpstr>
      <vt:lpstr>For 40 points</vt:lpstr>
      <vt:lpstr>Lancashire</vt:lpstr>
      <vt:lpstr>For 80 points</vt:lpstr>
      <vt:lpstr>Dorset </vt:lpstr>
      <vt:lpstr>For 160 points</vt:lpstr>
      <vt:lpstr>Shropshire</vt:lpstr>
      <vt:lpstr>For 320 points</vt:lpstr>
      <vt:lpstr>Surrey</vt:lpstr>
      <vt:lpstr>For 640 points</vt:lpstr>
      <vt:lpstr>Somerset</vt:lpstr>
      <vt:lpstr>For 1,280 points</vt:lpstr>
      <vt:lpstr>Tyne &amp; Wear</vt:lpstr>
      <vt:lpstr>For 2,560 points</vt:lpstr>
      <vt:lpstr>County Antrim</vt:lpstr>
      <vt:lpstr>Your target</vt:lpstr>
      <vt:lpstr>Who Dares Wins 17th November 2007 - present</vt:lpstr>
      <vt:lpstr>Who Dares Wins </vt:lpstr>
      <vt:lpstr>Who Dares Wins</vt:lpstr>
      <vt:lpstr>Who Dares Wins</vt:lpstr>
      <vt:lpstr>Who Dares Wins</vt:lpstr>
      <vt:lpstr>Your target</vt:lpstr>
      <vt:lpstr>Pointless 24th August 2009 – present </vt:lpstr>
      <vt:lpstr>Word Round</vt:lpstr>
      <vt:lpstr>PowerPoint Presentation</vt:lpstr>
      <vt:lpstr>The Points Board</vt:lpstr>
      <vt:lpstr>Your target</vt:lpstr>
      <vt:lpstr>Winner Takes All 1975 – 1988 You are asked a question and given 5 possible answers. You choose and answer and can gamble up to half of your current points on the answer. If correct you gain those points. If incorrect you lose them. </vt:lpstr>
      <vt:lpstr>7) Which is the only country in the world which does not have a divorce law?</vt:lpstr>
      <vt:lpstr>7) Which is the only country in the world which does not have a divorce law?</vt:lpstr>
      <vt:lpstr>6) What is the TOTAL number of letters in the titles of these Dickens books?</vt:lpstr>
      <vt:lpstr>6) What is the TOTAL number of letters in the titles of these Dickens books?</vt:lpstr>
      <vt:lpstr>5) How old was William Pitt the Younger when he first became Prime Minister?</vt:lpstr>
      <vt:lpstr>5) How old was William Pitt the Younger when he first became Prime Minister?</vt:lpstr>
      <vt:lpstr>4) Listed below are 5 countries and 5 capitals, but how many are CORRECT? Australia (Sydney) Brazil (Rio de Janeiro) Canada (Ottawa) Lesotho (Maseru) Suriname (Paramaribo) </vt:lpstr>
      <vt:lpstr>4) Listed below are 5 countries and 5 capitals, but how many are CORRECT? Australia (Sydney) Brazil (Rio de Janeiro) Canada (Ottawa) Lesotho (Maseru) Suriname (Paramaribo) </vt:lpstr>
      <vt:lpstr>3) Who is currently 9th in line to the throne?</vt:lpstr>
      <vt:lpstr>3) Who is 9th in line to the throne? Prince Charles Prince William Prince George Princess Charlotte Prince Harry Prince Andrew Princess Beatrice Princess Eugenie Prince Edward</vt:lpstr>
      <vt:lpstr>2) Who wrote the lyrics of ‘Land of Hope &amp; Glory’?</vt:lpstr>
      <vt:lpstr>2) Who wrote the lyrics of ‘Land of Hope &amp; Glory’?</vt:lpstr>
      <vt:lpstr>1) If the politicians below were listed in age order, who would be in the middle?  </vt:lpstr>
      <vt:lpstr>1) If the politicians below were listed in age order, who would be in the middle?  </vt:lpstr>
      <vt:lpstr>And finally!!</vt:lpstr>
      <vt:lpstr>That’s all folks!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249</cp:revision>
  <dcterms:created xsi:type="dcterms:W3CDTF">2011-03-11T09:41:43Z</dcterms:created>
  <dcterms:modified xsi:type="dcterms:W3CDTF">2017-05-13T16:38:42Z</dcterms:modified>
</cp:coreProperties>
</file>